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3"/>
    <p:restoredTop sz="94677"/>
  </p:normalViewPr>
  <p:slideViewPr>
    <p:cSldViewPr snapToGrid="0" snapToObjects="1">
      <p:cViewPr varScale="1">
        <p:scale>
          <a:sx n="77" d="100"/>
          <a:sy n="77"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B00F3-FC11-7C4E-9554-1778D8169B2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51110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B00F3-FC11-7C4E-9554-1778D8169B2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104270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B00F3-FC11-7C4E-9554-1778D8169B2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129822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B00F3-FC11-7C4E-9554-1778D8169B2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7286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B00F3-FC11-7C4E-9554-1778D8169B2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58035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5B00F3-FC11-7C4E-9554-1778D8169B2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23087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5B00F3-FC11-7C4E-9554-1778D8169B2D}"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189022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B00F3-FC11-7C4E-9554-1778D8169B2D}"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120835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B00F3-FC11-7C4E-9554-1778D8169B2D}"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4267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B00F3-FC11-7C4E-9554-1778D8169B2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1100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B00F3-FC11-7C4E-9554-1778D8169B2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49E4-9621-8F4F-B228-A56CD2CD93F2}" type="slidenum">
              <a:rPr lang="en-US" smtClean="0"/>
              <a:t>‹#›</a:t>
            </a:fld>
            <a:endParaRPr lang="en-US"/>
          </a:p>
        </p:txBody>
      </p:sp>
    </p:spTree>
    <p:extLst>
      <p:ext uri="{BB962C8B-B14F-4D97-AF65-F5344CB8AC3E}">
        <p14:creationId xmlns:p14="http://schemas.microsoft.com/office/powerpoint/2010/main" val="23631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B00F3-FC11-7C4E-9554-1778D8169B2D}"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149E4-9621-8F4F-B228-A56CD2CD93F2}" type="slidenum">
              <a:rPr lang="en-US" smtClean="0"/>
              <a:t>‹#›</a:t>
            </a:fld>
            <a:endParaRPr lang="en-US"/>
          </a:p>
        </p:txBody>
      </p:sp>
    </p:spTree>
    <p:extLst>
      <p:ext uri="{BB962C8B-B14F-4D97-AF65-F5344CB8AC3E}">
        <p14:creationId xmlns:p14="http://schemas.microsoft.com/office/powerpoint/2010/main" val="146149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0030461" y="248465"/>
            <a:ext cx="2035856" cy="1812419"/>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0" y="0"/>
            <a:ext cx="3616960" cy="3509963"/>
          </a:xfrm>
        </p:spPr>
        <p:txBody>
          <a:bodyPr/>
          <a:lstStyle/>
          <a:p>
            <a:endParaRPr lang="en-US" dirty="0"/>
          </a:p>
        </p:txBody>
      </p:sp>
      <p:sp>
        <p:nvSpPr>
          <p:cNvPr id="3" name="Subtitle 2"/>
          <p:cNvSpPr>
            <a:spLocks noGrp="1"/>
          </p:cNvSpPr>
          <p:nvPr>
            <p:ph type="subTitle" idx="1"/>
          </p:nvPr>
        </p:nvSpPr>
        <p:spPr>
          <a:xfrm>
            <a:off x="0" y="3602038"/>
            <a:ext cx="4714240" cy="1152842"/>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08118" y="-708738"/>
            <a:ext cx="3081826" cy="46726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308605" y="-412506"/>
            <a:ext cx="2309351" cy="313436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4877" y="2478215"/>
            <a:ext cx="3042930" cy="4175760"/>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8445" y="2265680"/>
            <a:ext cx="4227872" cy="4496657"/>
          </a:xfrm>
          <a:prstGeom prst="rect">
            <a:avLst/>
          </a:prstGeom>
        </p:spPr>
      </p:pic>
      <p:sp>
        <p:nvSpPr>
          <p:cNvPr id="10" name="Rectangle 9"/>
          <p:cNvSpPr/>
          <p:nvPr/>
        </p:nvSpPr>
        <p:spPr>
          <a:xfrm>
            <a:off x="4898062" y="130347"/>
            <a:ext cx="1955806" cy="2179004"/>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HelloSassy Medium" charset="0"/>
                <a:ea typeface="HelloSassy Medium" charset="0"/>
                <a:cs typeface="HelloSassy Medium" charset="0"/>
              </a:rPr>
              <a:t>MATERIALS</a:t>
            </a:r>
          </a:p>
          <a:p>
            <a:r>
              <a:rPr lang="en-US" sz="1300" dirty="0">
                <a:latin typeface="HelloFabulous Medium" charset="0"/>
                <a:ea typeface="HelloFabulous Medium" charset="0"/>
                <a:cs typeface="HelloFabulous Medium" charset="0"/>
              </a:rPr>
              <a:t> </a:t>
            </a:r>
            <a:r>
              <a:rPr lang="en-US" sz="1300" dirty="0" smtClean="0">
                <a:latin typeface="HelloFabulous Medium" charset="0"/>
                <a:ea typeface="HelloFabulous Medium" charset="0"/>
                <a:cs typeface="HelloFabulous Medium" charset="0"/>
              </a:rPr>
              <a:t>  - Novel or book </a:t>
            </a:r>
          </a:p>
          <a:p>
            <a:r>
              <a:rPr lang="en-US" sz="1300" dirty="0" smtClean="0">
                <a:latin typeface="HelloFabulous Medium" charset="0"/>
                <a:ea typeface="HelloFabulous Medium" charset="0"/>
                <a:cs typeface="HelloFabulous Medium" charset="0"/>
              </a:rPr>
              <a:t>  - Binder with loose       leaf &amp; dividers</a:t>
            </a:r>
          </a:p>
          <a:p>
            <a:r>
              <a:rPr lang="en-US" sz="1300" dirty="0" smtClean="0">
                <a:latin typeface="HelloFabulous Medium" charset="0"/>
                <a:ea typeface="HelloFabulous Medium" charset="0"/>
                <a:cs typeface="HelloFabulous Medium" charset="0"/>
              </a:rPr>
              <a:t>   - Pencil &amp; pen</a:t>
            </a:r>
          </a:p>
          <a:p>
            <a:r>
              <a:rPr lang="en-US" sz="1300" dirty="0" smtClean="0">
                <a:latin typeface="HelloFabulous Medium" charset="0"/>
                <a:ea typeface="HelloFabulous Medium" charset="0"/>
                <a:cs typeface="HelloFabulous Medium" charset="0"/>
              </a:rPr>
              <a:t>   - Pencil crayons and/or felts</a:t>
            </a:r>
          </a:p>
          <a:p>
            <a:r>
              <a:rPr lang="en-US" sz="1300" dirty="0">
                <a:latin typeface="HelloFabulous Medium" charset="0"/>
                <a:ea typeface="HelloFabulous Medium" charset="0"/>
                <a:cs typeface="HelloFabulous Medium" charset="0"/>
              </a:rPr>
              <a:t> </a:t>
            </a:r>
            <a:r>
              <a:rPr lang="en-US" sz="1300" dirty="0" smtClean="0">
                <a:latin typeface="HelloFabulous Medium" charset="0"/>
                <a:ea typeface="HelloFabulous Medium" charset="0"/>
                <a:cs typeface="HelloFabulous Medium" charset="0"/>
              </a:rPr>
              <a:t>  - Scissors &amp; glue</a:t>
            </a:r>
          </a:p>
          <a:p>
            <a:r>
              <a:rPr lang="en-US" sz="1300" dirty="0">
                <a:latin typeface="HelloFabulous Medium" charset="0"/>
                <a:ea typeface="HelloFabulous Medium" charset="0"/>
                <a:cs typeface="HelloFabulous Medium" charset="0"/>
              </a:rPr>
              <a:t> </a:t>
            </a:r>
            <a:r>
              <a:rPr lang="en-US" sz="1300" dirty="0" smtClean="0">
                <a:latin typeface="HelloFabulous Medium" charset="0"/>
                <a:ea typeface="HelloFabulous Medium" charset="0"/>
                <a:cs typeface="HelloFabulous Medium" charset="0"/>
              </a:rPr>
              <a:t>  - An open-mind </a:t>
            </a:r>
            <a:endParaRPr lang="en-US" sz="1300" dirty="0">
              <a:latin typeface="HelloFabulous Medium" charset="0"/>
              <a:ea typeface="HelloFabulous Medium" charset="0"/>
              <a:cs typeface="HelloFabulous Medium" charset="0"/>
            </a:endParaRPr>
          </a:p>
        </p:txBody>
      </p:sp>
      <p:sp>
        <p:nvSpPr>
          <p:cNvPr id="11" name="Rounded Rectangle 10"/>
          <p:cNvSpPr/>
          <p:nvPr/>
        </p:nvSpPr>
        <p:spPr>
          <a:xfrm>
            <a:off x="276446" y="3255179"/>
            <a:ext cx="4325089" cy="1499701"/>
          </a:xfrm>
          <a:prstGeom prst="roundRect">
            <a:avLst/>
          </a:prstGeom>
          <a:ln w="19050">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754880"/>
            <a:ext cx="2530549" cy="2103120"/>
          </a:xfrm>
          <a:prstGeom prst="rect">
            <a:avLst/>
          </a:prstGeom>
        </p:spPr>
      </p:pic>
      <p:sp>
        <p:nvSpPr>
          <p:cNvPr id="14" name="Rectangle 13"/>
          <p:cNvSpPr/>
          <p:nvPr/>
        </p:nvSpPr>
        <p:spPr>
          <a:xfrm>
            <a:off x="2530548" y="4841556"/>
            <a:ext cx="2070988" cy="1812419"/>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TextBox 20"/>
          <p:cNvSpPr txBox="1"/>
          <p:nvPr/>
        </p:nvSpPr>
        <p:spPr>
          <a:xfrm>
            <a:off x="276446" y="3255179"/>
            <a:ext cx="4251005" cy="1631216"/>
          </a:xfrm>
          <a:prstGeom prst="rect">
            <a:avLst/>
          </a:prstGeom>
          <a:noFill/>
        </p:spPr>
        <p:txBody>
          <a:bodyPr wrap="square" rtlCol="0">
            <a:spAutoFit/>
          </a:bodyPr>
          <a:lstStyle/>
          <a:p>
            <a:r>
              <a:rPr lang="en-US" sz="4000" dirty="0" smtClean="0">
                <a:latin typeface="HelloScratch Medium" charset="0"/>
                <a:ea typeface="HelloScratch Medium" charset="0"/>
                <a:cs typeface="HelloScratch Medium" charset="0"/>
              </a:rPr>
              <a:t>LANGUAGE           </a:t>
            </a:r>
            <a:r>
              <a:rPr lang="en-US" sz="6000" dirty="0" smtClean="0">
                <a:latin typeface="HelloScratch Medium" charset="0"/>
                <a:ea typeface="HelloScratch Medium" charset="0"/>
                <a:cs typeface="HelloScratch Medium" charset="0"/>
              </a:rPr>
              <a:t>ARTS 8</a:t>
            </a:r>
            <a:r>
              <a:rPr lang="en-US" sz="4000" dirty="0" smtClean="0">
                <a:latin typeface="HelloScratch Medium" charset="0"/>
                <a:ea typeface="HelloScratch Medium" charset="0"/>
                <a:cs typeface="HelloScratch Medium" charset="0"/>
              </a:rPr>
              <a:t> </a:t>
            </a:r>
          </a:p>
        </p:txBody>
      </p:sp>
      <p:sp>
        <p:nvSpPr>
          <p:cNvPr id="24" name="TextBox 23"/>
          <p:cNvSpPr txBox="1"/>
          <p:nvPr/>
        </p:nvSpPr>
        <p:spPr>
          <a:xfrm>
            <a:off x="300476" y="5110617"/>
            <a:ext cx="1951905" cy="800219"/>
          </a:xfrm>
          <a:prstGeom prst="rect">
            <a:avLst/>
          </a:prstGeom>
          <a:noFill/>
        </p:spPr>
        <p:txBody>
          <a:bodyPr wrap="square" rtlCol="0">
            <a:spAutoFit/>
          </a:bodyPr>
          <a:lstStyle/>
          <a:p>
            <a:pPr algn="ctr"/>
            <a:r>
              <a:rPr lang="en-US" sz="1150" dirty="0" smtClean="0">
                <a:latin typeface="HelloArchitect Medium" charset="0"/>
                <a:ea typeface="HelloArchitect Medium" charset="0"/>
                <a:cs typeface="HelloArchitect Medium" charset="0"/>
              </a:rPr>
              <a:t>“</a:t>
            </a:r>
            <a:r>
              <a:rPr lang="en-US" sz="1150" i="1" dirty="0" smtClean="0">
                <a:latin typeface="HelloArchitect Medium" charset="0"/>
                <a:ea typeface="HelloArchitect Medium" charset="0"/>
                <a:cs typeface="HelloArchitect Medium" charset="0"/>
              </a:rPr>
              <a:t>It takes courage to grow up and become who you really are</a:t>
            </a:r>
            <a:r>
              <a:rPr lang="en-US" sz="1150" dirty="0" smtClean="0">
                <a:latin typeface="HelloArchitect Medium" charset="0"/>
                <a:ea typeface="HelloArchitect Medium" charset="0"/>
                <a:cs typeface="HelloArchitect Medium" charset="0"/>
              </a:rPr>
              <a:t>.”     </a:t>
            </a:r>
          </a:p>
          <a:p>
            <a:pPr algn="ctr"/>
            <a:r>
              <a:rPr lang="en-US" sz="1150" dirty="0" smtClean="0">
                <a:latin typeface="HelloArchitect Medium" charset="0"/>
                <a:ea typeface="HelloArchitect Medium" charset="0"/>
                <a:cs typeface="HelloArchitect Medium" charset="0"/>
              </a:rPr>
              <a:t>- </a:t>
            </a:r>
            <a:r>
              <a:rPr lang="en-US" sz="1150" dirty="0" err="1" smtClean="0">
                <a:latin typeface="HelloArchitect Medium" charset="0"/>
                <a:ea typeface="HelloArchitect Medium" charset="0"/>
                <a:cs typeface="HelloArchitect Medium" charset="0"/>
              </a:rPr>
              <a:t>ee</a:t>
            </a:r>
            <a:r>
              <a:rPr lang="en-US" sz="1150" dirty="0" smtClean="0">
                <a:latin typeface="HelloArchitect Medium" charset="0"/>
                <a:ea typeface="HelloArchitect Medium" charset="0"/>
                <a:cs typeface="HelloArchitect Medium" charset="0"/>
              </a:rPr>
              <a:t> cummings </a:t>
            </a:r>
            <a:endParaRPr lang="en-US" sz="1150" dirty="0">
              <a:latin typeface="HelloArchitect Medium" charset="0"/>
              <a:ea typeface="HelloArchitect Medium" charset="0"/>
              <a:cs typeface="HelloArchitect Medium" charset="0"/>
            </a:endParaRPr>
          </a:p>
        </p:txBody>
      </p:sp>
      <p:sp>
        <p:nvSpPr>
          <p:cNvPr id="25" name="TextBox 24"/>
          <p:cNvSpPr txBox="1"/>
          <p:nvPr/>
        </p:nvSpPr>
        <p:spPr>
          <a:xfrm>
            <a:off x="9998807" y="372069"/>
            <a:ext cx="2099164" cy="1277273"/>
          </a:xfrm>
          <a:prstGeom prst="rect">
            <a:avLst/>
          </a:prstGeom>
          <a:noFill/>
        </p:spPr>
        <p:txBody>
          <a:bodyPr wrap="square" rtlCol="0">
            <a:spAutoFit/>
          </a:bodyPr>
          <a:lstStyle/>
          <a:p>
            <a:pPr algn="ctr"/>
            <a:r>
              <a:rPr lang="en-US" sz="1100" i="1" dirty="0" smtClean="0">
                <a:latin typeface="HelloTypewriter Medium" charset="0"/>
                <a:ea typeface="HelloTypewriter Medium" charset="0"/>
                <a:cs typeface="HelloTypewriter Medium" charset="0"/>
              </a:rPr>
              <a:t>Lauren.granberg@lethsd.ab.ca</a:t>
            </a:r>
            <a:endParaRPr lang="en-US" sz="1100" i="1" dirty="0" smtClean="0">
              <a:latin typeface="HelloTypewriter Medium" charset="0"/>
              <a:ea typeface="HelloTypewriter Medium" charset="0"/>
              <a:cs typeface="HelloTypewriter Medium" charset="0"/>
            </a:endParaRPr>
          </a:p>
          <a:p>
            <a:pPr algn="ctr"/>
            <a:r>
              <a:rPr lang="en-US" sz="1100" i="1" dirty="0" smtClean="0">
                <a:latin typeface="HelloTypewriter Medium" charset="0"/>
                <a:ea typeface="HelloTypewriter Medium" charset="0"/>
                <a:cs typeface="HelloTypewriter Medium" charset="0"/>
              </a:rPr>
              <a:t>403-329-3144</a:t>
            </a:r>
          </a:p>
          <a:p>
            <a:pPr algn="ctr"/>
            <a:r>
              <a:rPr lang="en-US" sz="1100" i="1" dirty="0" err="1" smtClean="0">
                <a:latin typeface="HelloTypewriter Medium" charset="0"/>
                <a:ea typeface="HelloTypewriter Medium" charset="0"/>
                <a:cs typeface="HelloTypewriter Medium" charset="0"/>
              </a:rPr>
              <a:t>Plaese</a:t>
            </a:r>
            <a:r>
              <a:rPr lang="en-US" sz="1100" i="1" dirty="0" smtClean="0">
                <a:latin typeface="HelloTypewriter Medium" charset="0"/>
                <a:ea typeface="HelloTypewriter Medium" charset="0"/>
                <a:cs typeface="HelloTypewriter Medium" charset="0"/>
              </a:rPr>
              <a:t> access our classroom website for any missed assignments </a:t>
            </a:r>
            <a:r>
              <a:rPr lang="en-US" sz="1100" i="1" smtClean="0">
                <a:latin typeface="HelloTypewriter Medium" charset="0"/>
                <a:ea typeface="HelloTypewriter Medium" charset="0"/>
                <a:cs typeface="HelloTypewriter Medium" charset="0"/>
              </a:rPr>
              <a:t>or important dates</a:t>
            </a:r>
            <a:endParaRPr lang="en-US" sz="1100" i="1" dirty="0" smtClean="0">
              <a:latin typeface="HelloTypewriter Medium" charset="0"/>
              <a:ea typeface="HelloTypewriter Medium" charset="0"/>
              <a:cs typeface="HelloTypewriter Medium" charset="0"/>
            </a:endParaRPr>
          </a:p>
        </p:txBody>
      </p:sp>
      <p:sp>
        <p:nvSpPr>
          <p:cNvPr id="26" name="TextBox 25"/>
          <p:cNvSpPr txBox="1"/>
          <p:nvPr/>
        </p:nvSpPr>
        <p:spPr>
          <a:xfrm>
            <a:off x="4897700" y="2658407"/>
            <a:ext cx="2828626" cy="4001095"/>
          </a:xfrm>
          <a:prstGeom prst="rect">
            <a:avLst/>
          </a:prstGeom>
          <a:noFill/>
        </p:spPr>
        <p:txBody>
          <a:bodyPr wrap="square" rtlCol="0">
            <a:spAutoFit/>
          </a:bodyPr>
          <a:lstStyle/>
          <a:p>
            <a:pPr algn="ctr"/>
            <a:r>
              <a:rPr lang="en-US" sz="2800" dirty="0" smtClean="0">
                <a:latin typeface="HelloScratch Medium" charset="0"/>
                <a:ea typeface="HelloScratch Medium" charset="0"/>
                <a:cs typeface="HelloScratch Medium" charset="0"/>
              </a:rPr>
              <a:t>GRADES</a:t>
            </a:r>
          </a:p>
          <a:p>
            <a:endParaRPr lang="en-US" sz="1600" b="1" dirty="0" smtClean="0">
              <a:latin typeface="HelloArchitect Medium" charset="0"/>
              <a:ea typeface="HelloArchitect Medium" charset="0"/>
              <a:cs typeface="HelloArchitect Medium" charset="0"/>
            </a:endParaRPr>
          </a:p>
          <a:p>
            <a:r>
              <a:rPr lang="en-US" sz="1600" b="1" dirty="0" smtClean="0">
                <a:latin typeface="HelloArchitect Medium" charset="0"/>
                <a:ea typeface="HelloArchitect Medium" charset="0"/>
                <a:cs typeface="HelloArchitect Medium" charset="0"/>
              </a:rPr>
              <a:t>{10%} Reading &amp; Minor Work</a:t>
            </a:r>
            <a:endParaRPr lang="en-US" sz="1600" b="1" dirty="0">
              <a:latin typeface="HelloArchitect Medium" charset="0"/>
              <a:ea typeface="HelloArchitect Medium" charset="0"/>
              <a:cs typeface="HelloArchitect Medium" charset="0"/>
            </a:endParaRPr>
          </a:p>
          <a:p>
            <a:endParaRPr lang="en-US" sz="1600" b="1" dirty="0" smtClean="0">
              <a:latin typeface="HelloArchitect Medium" charset="0"/>
              <a:ea typeface="HelloArchitect Medium" charset="0"/>
              <a:cs typeface="HelloArchitect Medium" charset="0"/>
            </a:endParaRPr>
          </a:p>
          <a:p>
            <a:r>
              <a:rPr lang="en-US" sz="1600" b="1" dirty="0" smtClean="0">
                <a:latin typeface="HelloArchitect Medium" charset="0"/>
                <a:ea typeface="HelloArchitect Medium" charset="0"/>
                <a:cs typeface="HelloArchitect Medium" charset="0"/>
              </a:rPr>
              <a:t>{25%} Quizzes &amp; </a:t>
            </a:r>
            <a:r>
              <a:rPr lang="en-US" sz="1400" b="1" dirty="0" smtClean="0">
                <a:latin typeface="HelloArchitect Medium" charset="0"/>
                <a:ea typeface="HelloArchitect Medium" charset="0"/>
                <a:cs typeface="HelloArchitect Medium" charset="0"/>
              </a:rPr>
              <a:t>Assignments</a:t>
            </a:r>
          </a:p>
          <a:p>
            <a:endParaRPr lang="en-US" sz="1600" b="1" dirty="0" smtClean="0">
              <a:latin typeface="HelloArchitect Medium" charset="0"/>
              <a:ea typeface="HelloArchitect Medium" charset="0"/>
              <a:cs typeface="HelloArchitect Medium" charset="0"/>
            </a:endParaRPr>
          </a:p>
          <a:p>
            <a:r>
              <a:rPr lang="en-US" sz="1600" b="1" dirty="0" smtClean="0">
                <a:latin typeface="HelloArchitect Medium" charset="0"/>
                <a:ea typeface="HelloArchitect Medium" charset="0"/>
                <a:cs typeface="HelloArchitect Medium" charset="0"/>
              </a:rPr>
              <a:t>{45%} Tests &amp; </a:t>
            </a:r>
            <a:r>
              <a:rPr lang="en-US" sz="1500" b="1" dirty="0" smtClean="0">
                <a:latin typeface="HelloArchitect Medium" charset="0"/>
                <a:ea typeface="HelloArchitect Medium" charset="0"/>
                <a:cs typeface="HelloArchitect Medium" charset="0"/>
              </a:rPr>
              <a:t>Major Writing</a:t>
            </a:r>
            <a:r>
              <a:rPr lang="en-US" sz="1600" b="1" dirty="0" smtClean="0">
                <a:latin typeface="HelloArchitect Medium" charset="0"/>
                <a:ea typeface="HelloArchitect Medium" charset="0"/>
                <a:cs typeface="HelloArchitect Medium" charset="0"/>
              </a:rPr>
              <a:t>, &amp; Projects</a:t>
            </a:r>
            <a:endParaRPr lang="en-US" sz="1600" b="1" dirty="0">
              <a:latin typeface="HelloArchitect Medium" charset="0"/>
              <a:ea typeface="HelloArchitect Medium" charset="0"/>
              <a:cs typeface="HelloArchitect Medium" charset="0"/>
            </a:endParaRPr>
          </a:p>
          <a:p>
            <a:endParaRPr lang="en-US" sz="1600" b="1" dirty="0" smtClean="0">
              <a:latin typeface="HelloArchitect Medium" charset="0"/>
              <a:ea typeface="HelloArchitect Medium" charset="0"/>
              <a:cs typeface="HelloArchitect Medium" charset="0"/>
            </a:endParaRPr>
          </a:p>
          <a:p>
            <a:r>
              <a:rPr lang="en-US" sz="1600" b="1" dirty="0" smtClean="0">
                <a:latin typeface="HelloArchitect Medium" charset="0"/>
                <a:ea typeface="HelloArchitect Medium" charset="0"/>
                <a:cs typeface="HelloArchitect Medium" charset="0"/>
              </a:rPr>
              <a:t>{20%} Final Exam </a:t>
            </a:r>
          </a:p>
          <a:p>
            <a:endParaRPr lang="en-US" sz="1600" b="1" dirty="0">
              <a:latin typeface="HelloArchitect Medium" charset="0"/>
              <a:ea typeface="HelloArchitect Medium" charset="0"/>
              <a:cs typeface="HelloArchitect Medium" charset="0"/>
            </a:endParaRPr>
          </a:p>
          <a:p>
            <a:pPr algn="ctr"/>
            <a:r>
              <a:rPr lang="en-US" sz="1600" b="1" dirty="0" smtClean="0">
                <a:latin typeface="HelloArchitect Medium" charset="0"/>
                <a:ea typeface="HelloArchitect Medium" charset="0"/>
                <a:cs typeface="HelloArchitect Medium" charset="0"/>
              </a:rPr>
              <a:t>*Please note that utilizing PowerSchool is the BEST way to stay updated! *</a:t>
            </a:r>
          </a:p>
          <a:p>
            <a:endParaRPr lang="en-US" dirty="0"/>
          </a:p>
        </p:txBody>
      </p:sp>
      <p:sp>
        <p:nvSpPr>
          <p:cNvPr id="27" name="TextBox 26"/>
          <p:cNvSpPr txBox="1"/>
          <p:nvPr/>
        </p:nvSpPr>
        <p:spPr>
          <a:xfrm>
            <a:off x="8069583" y="2423165"/>
            <a:ext cx="3996733" cy="4462760"/>
          </a:xfrm>
          <a:prstGeom prst="rect">
            <a:avLst/>
          </a:prstGeom>
          <a:noFill/>
        </p:spPr>
        <p:txBody>
          <a:bodyPr wrap="square" rtlCol="0">
            <a:spAutoFit/>
          </a:bodyPr>
          <a:lstStyle/>
          <a:p>
            <a:pPr algn="ctr"/>
            <a:r>
              <a:rPr lang="en-US" dirty="0" smtClean="0">
                <a:latin typeface="HelloSassy Medium" charset="0"/>
                <a:ea typeface="HelloSassy Medium" charset="0"/>
                <a:cs typeface="HelloSassy Medium" charset="0"/>
              </a:rPr>
              <a:t>RULES AND EXPECTATIONS</a:t>
            </a:r>
          </a:p>
          <a:p>
            <a:pPr algn="ctr"/>
            <a:endParaRPr lang="en-US" sz="1200" dirty="0" smtClean="0">
              <a:latin typeface="HelloSassy Medium" charset="0"/>
              <a:ea typeface="HelloSassy Medium" charset="0"/>
              <a:cs typeface="HelloSassy Medium" charset="0"/>
            </a:endParaRPr>
          </a:p>
          <a:p>
            <a:r>
              <a:rPr lang="en-US" sz="1150" dirty="0" smtClean="0">
                <a:latin typeface="HelloAli Medium" charset="0"/>
                <a:ea typeface="HelloAli Medium" charset="0"/>
                <a:cs typeface="HelloAli Medium" charset="0"/>
              </a:rPr>
              <a:t>[Respect] Students will maintain a respectful and positive attitude at all times toward the teacher and peers. Be on time! Take ownership over time-management. Cooperate well with others. Leave the phones in your locker unless otherwise asked! The classroom environment must be positive, caring, safe, comfortable, accepting,  and supportive at all times. </a:t>
            </a:r>
            <a:endParaRPr lang="en-US" sz="1150" dirty="0">
              <a:latin typeface="HelloAli Medium" charset="0"/>
              <a:ea typeface="HelloAli Medium" charset="0"/>
              <a:cs typeface="HelloAli Medium" charset="0"/>
            </a:endParaRPr>
          </a:p>
          <a:p>
            <a:endParaRPr lang="en-US" sz="1150" dirty="0" smtClean="0">
              <a:latin typeface="HelloAli Medium" charset="0"/>
              <a:ea typeface="HelloAli Medium" charset="0"/>
              <a:cs typeface="HelloAli Medium" charset="0"/>
            </a:endParaRPr>
          </a:p>
          <a:p>
            <a:r>
              <a:rPr lang="en-US" sz="1150" dirty="0" smtClean="0">
                <a:latin typeface="HelloAli Medium" charset="0"/>
                <a:ea typeface="HelloAli Medium" charset="0"/>
                <a:cs typeface="HelloAli Medium" charset="0"/>
              </a:rPr>
              <a:t>[Responsibility] Be organized. Get your work done on time. Work to the best of your ability, always. Be an active participant. Take ownership. If you miss, it is your responsibility to make it up. Don’t plagiarize. </a:t>
            </a:r>
            <a:endParaRPr lang="en-US" sz="1150" dirty="0">
              <a:latin typeface="HelloAli Medium" charset="0"/>
              <a:ea typeface="HelloAli Medium" charset="0"/>
              <a:cs typeface="HelloAli Medium" charset="0"/>
            </a:endParaRPr>
          </a:p>
          <a:p>
            <a:endParaRPr lang="en-US" sz="1150" dirty="0" smtClean="0">
              <a:latin typeface="HelloAli Medium" charset="0"/>
              <a:ea typeface="HelloAli Medium" charset="0"/>
              <a:cs typeface="HelloAli Medium" charset="0"/>
            </a:endParaRPr>
          </a:p>
          <a:p>
            <a:r>
              <a:rPr lang="en-US" sz="1150" dirty="0" smtClean="0">
                <a:latin typeface="HelloAli Medium" charset="0"/>
                <a:ea typeface="HelloAli Medium" charset="0"/>
                <a:cs typeface="HelloAli Medium" charset="0"/>
              </a:rPr>
              <a:t>[Materials] Bring all necessary materials DAILY. </a:t>
            </a:r>
            <a:endParaRPr lang="en-US" sz="1150" dirty="0">
              <a:latin typeface="HelloAli Medium" charset="0"/>
              <a:ea typeface="HelloAli Medium" charset="0"/>
              <a:cs typeface="HelloAli Medium" charset="0"/>
            </a:endParaRPr>
          </a:p>
          <a:p>
            <a:endParaRPr lang="en-US" sz="1150" dirty="0" smtClean="0">
              <a:latin typeface="HelloAli Medium" charset="0"/>
              <a:ea typeface="HelloAli Medium" charset="0"/>
              <a:cs typeface="HelloAli Medium" charset="0"/>
            </a:endParaRPr>
          </a:p>
          <a:p>
            <a:r>
              <a:rPr lang="en-US" sz="1150" dirty="0" smtClean="0">
                <a:latin typeface="HelloAli Medium" charset="0"/>
                <a:ea typeface="HelloAli Medium" charset="0"/>
                <a:cs typeface="HelloAli Medium" charset="0"/>
              </a:rPr>
              <a:t>[Thinking-Cap] Be ready for critical and creative thinking at all times. Prepare to push boundaries! </a:t>
            </a:r>
            <a:endParaRPr lang="en-US" sz="1150" dirty="0">
              <a:latin typeface="HelloAli Medium" charset="0"/>
              <a:ea typeface="HelloAli Medium" charset="0"/>
              <a:cs typeface="HelloAli Medium" charset="0"/>
            </a:endParaRPr>
          </a:p>
          <a:p>
            <a:endParaRPr lang="en-US" sz="1150" dirty="0" smtClean="0">
              <a:latin typeface="HelloAli Medium" charset="0"/>
              <a:ea typeface="HelloAli Medium" charset="0"/>
              <a:cs typeface="HelloAli Medium" charset="0"/>
            </a:endParaRPr>
          </a:p>
          <a:p>
            <a:r>
              <a:rPr lang="en-US" sz="1150" dirty="0" smtClean="0">
                <a:latin typeface="HelloAli Medium" charset="0"/>
                <a:ea typeface="HelloAli Medium" charset="0"/>
                <a:cs typeface="HelloAli Medium" charset="0"/>
              </a:rPr>
              <a:t>[Daily 2] Class will start with writing and reading </a:t>
            </a:r>
          </a:p>
          <a:p>
            <a:r>
              <a:rPr lang="en-US" sz="1150" dirty="0" smtClean="0">
                <a:latin typeface="HelloAli Medium" charset="0"/>
                <a:ea typeface="HelloAli Medium" charset="0"/>
                <a:cs typeface="HelloAli Medium" charset="0"/>
              </a:rPr>
              <a:t>every single day! </a:t>
            </a:r>
          </a:p>
          <a:p>
            <a:endParaRPr lang="en-US" sz="1200" dirty="0">
              <a:latin typeface="HelloAli Medium" charset="0"/>
              <a:ea typeface="HelloAli Medium" charset="0"/>
              <a:cs typeface="HelloAli Medium" charset="0"/>
            </a:endParaRPr>
          </a:p>
          <a:p>
            <a:endParaRPr lang="en-US" sz="1200" dirty="0">
              <a:latin typeface="HelloAli Medium" charset="0"/>
              <a:ea typeface="HelloAli Medium" charset="0"/>
              <a:cs typeface="HelloAli Medium" charset="0"/>
            </a:endParaRPr>
          </a:p>
        </p:txBody>
      </p:sp>
      <p:sp>
        <p:nvSpPr>
          <p:cNvPr id="28" name="TextBox 27"/>
          <p:cNvSpPr txBox="1"/>
          <p:nvPr/>
        </p:nvSpPr>
        <p:spPr>
          <a:xfrm>
            <a:off x="2524157" y="4841556"/>
            <a:ext cx="2118016" cy="1800493"/>
          </a:xfrm>
          <a:prstGeom prst="rect">
            <a:avLst/>
          </a:prstGeom>
          <a:noFill/>
        </p:spPr>
        <p:txBody>
          <a:bodyPr wrap="square" rtlCol="0">
            <a:spAutoFit/>
          </a:bodyPr>
          <a:lstStyle/>
          <a:p>
            <a:r>
              <a:rPr lang="en-US" sz="1100" dirty="0" smtClean="0">
                <a:latin typeface="HelloSassy Medium" charset="0"/>
                <a:ea typeface="HelloSassy Medium" charset="0"/>
                <a:cs typeface="HelloSassy Medium" charset="0"/>
              </a:rPr>
              <a:t>COURSE CONTENT</a:t>
            </a:r>
            <a:r>
              <a:rPr lang="en-US" sz="1100" dirty="0" smtClean="0"/>
              <a:t>: </a:t>
            </a:r>
            <a:r>
              <a:rPr lang="en-US" sz="1000" dirty="0" smtClean="0">
                <a:latin typeface="HelloTypewriter Medium" charset="0"/>
                <a:ea typeface="HelloTypewriter Medium" charset="0"/>
                <a:cs typeface="HelloTypewriter Medium" charset="0"/>
              </a:rPr>
              <a:t>For the duration of the school year, this Language Arts course will explore a variety of meaningful texts including novels, short works, films, poetry, writing in many forms, thematic works, and non-fiction structured into a number of units. </a:t>
            </a:r>
          </a:p>
        </p:txBody>
      </p:sp>
      <p:sp>
        <p:nvSpPr>
          <p:cNvPr id="29" name="TextBox 28"/>
          <p:cNvSpPr txBox="1"/>
          <p:nvPr/>
        </p:nvSpPr>
        <p:spPr>
          <a:xfrm>
            <a:off x="370946" y="336884"/>
            <a:ext cx="4112155" cy="2862322"/>
          </a:xfrm>
          <a:prstGeom prst="rect">
            <a:avLst/>
          </a:prstGeom>
          <a:noFill/>
        </p:spPr>
        <p:txBody>
          <a:bodyPr wrap="square" rtlCol="0">
            <a:spAutoFit/>
          </a:bodyPr>
          <a:lstStyle/>
          <a:p>
            <a:pPr algn="just"/>
            <a:r>
              <a:rPr lang="en-US" sz="1200" dirty="0" smtClean="0">
                <a:latin typeface="HelloSassy Medium" charset="0"/>
                <a:ea typeface="HelloSassy Medium" charset="0"/>
                <a:cs typeface="HelloSassy Medium" charset="0"/>
              </a:rPr>
              <a:t>COURSE OVERVIEW</a:t>
            </a:r>
            <a:r>
              <a:rPr lang="en-US" sz="1200" dirty="0" smtClean="0">
                <a:latin typeface="HelloKelly Medium" charset="0"/>
                <a:ea typeface="HelloKelly Medium" charset="0"/>
                <a:cs typeface="HelloKelly Medium" charset="0"/>
              </a:rPr>
              <a:t>: The </a:t>
            </a:r>
            <a:r>
              <a:rPr lang="en-US" sz="1200" dirty="0">
                <a:latin typeface="HelloKelly Medium" charset="0"/>
                <a:ea typeface="HelloKelly Medium" charset="0"/>
                <a:cs typeface="HelloKelly Medium" charset="0"/>
              </a:rPr>
              <a:t>aim of Language Arts is to enable each student to understand and appreciate language, and to use it confidently and competently in a variety of situations for communication, personal satisfaction, and learning. To achieve this, students will use the six language arts strands, which include listening, speaking, reading, writing, viewing, and representing. These </a:t>
            </a:r>
            <a:r>
              <a:rPr lang="en-US" sz="1200" dirty="0" smtClean="0">
                <a:latin typeface="HelloKelly Medium" charset="0"/>
                <a:ea typeface="HelloKelly Medium" charset="0"/>
                <a:cs typeface="HelloKelly Medium" charset="0"/>
              </a:rPr>
              <a:t>strands will allow students to: Explore </a:t>
            </a:r>
            <a:r>
              <a:rPr lang="en-US" sz="1200" dirty="0">
                <a:latin typeface="HelloKelly Medium" charset="0"/>
                <a:ea typeface="HelloKelly Medium" charset="0"/>
                <a:cs typeface="HelloKelly Medium" charset="0"/>
              </a:rPr>
              <a:t>thoughts, feelings, ideas, and experiences to comprehend </a:t>
            </a:r>
            <a:r>
              <a:rPr lang="en-US" sz="1200" dirty="0" smtClean="0">
                <a:latin typeface="HelloKelly Medium" charset="0"/>
                <a:ea typeface="HelloKelly Medium" charset="0"/>
                <a:cs typeface="HelloKelly Medium" charset="0"/>
              </a:rPr>
              <a:t>literature;  </a:t>
            </a:r>
            <a:r>
              <a:rPr lang="en-US" sz="1200" dirty="0">
                <a:latin typeface="HelloKelly Medium" charset="0"/>
                <a:ea typeface="HelloKelly Medium" charset="0"/>
                <a:cs typeface="HelloKelly Medium" charset="0"/>
              </a:rPr>
              <a:t>r</a:t>
            </a:r>
            <a:r>
              <a:rPr lang="en-US" sz="1200" dirty="0" smtClean="0">
                <a:latin typeface="HelloKelly Medium" charset="0"/>
                <a:ea typeface="HelloKelly Medium" charset="0"/>
                <a:cs typeface="HelloKelly Medium" charset="0"/>
              </a:rPr>
              <a:t>espond </a:t>
            </a:r>
            <a:r>
              <a:rPr lang="en-US" sz="1200" dirty="0">
                <a:latin typeface="HelloKelly Medium" charset="0"/>
                <a:ea typeface="HelloKelly Medium" charset="0"/>
                <a:cs typeface="HelloKelly Medium" charset="0"/>
              </a:rPr>
              <a:t>personally, critically, and creatively to various </a:t>
            </a:r>
            <a:r>
              <a:rPr lang="en-US" sz="1200" dirty="0" smtClean="0">
                <a:latin typeface="HelloKelly Medium" charset="0"/>
                <a:ea typeface="HelloKelly Medium" charset="0"/>
                <a:cs typeface="HelloKelly Medium" charset="0"/>
              </a:rPr>
              <a:t>texts; manage </a:t>
            </a:r>
            <a:r>
              <a:rPr lang="en-US" sz="1200" dirty="0">
                <a:latin typeface="HelloKelly Medium" charset="0"/>
                <a:ea typeface="HelloKelly Medium" charset="0"/>
                <a:cs typeface="HelloKelly Medium" charset="0"/>
              </a:rPr>
              <a:t>ideas and </a:t>
            </a:r>
            <a:r>
              <a:rPr lang="en-US" sz="1200" dirty="0" smtClean="0">
                <a:latin typeface="HelloKelly Medium" charset="0"/>
                <a:ea typeface="HelloKelly Medium" charset="0"/>
                <a:cs typeface="HelloKelly Medium" charset="0"/>
              </a:rPr>
              <a:t>information; create </a:t>
            </a:r>
            <a:r>
              <a:rPr lang="en-US" sz="1200" dirty="0">
                <a:latin typeface="HelloKelly Medium" charset="0"/>
                <a:ea typeface="HelloKelly Medium" charset="0"/>
                <a:cs typeface="HelloKelly Medium" charset="0"/>
              </a:rPr>
              <a:t>oral, print, visual, and multimedia </a:t>
            </a:r>
            <a:r>
              <a:rPr lang="en-US" sz="1200" dirty="0" smtClean="0">
                <a:latin typeface="HelloKelly Medium" charset="0"/>
                <a:ea typeface="HelloKelly Medium" charset="0"/>
                <a:cs typeface="HelloKelly Medium" charset="0"/>
              </a:rPr>
              <a:t>texts; enhance </a:t>
            </a:r>
            <a:r>
              <a:rPr lang="en-US" sz="1200" dirty="0">
                <a:latin typeface="HelloKelly Medium" charset="0"/>
                <a:ea typeface="HelloKelly Medium" charset="0"/>
                <a:cs typeface="HelloKelly Medium" charset="0"/>
              </a:rPr>
              <a:t>the clarity and artistry of </a:t>
            </a:r>
            <a:r>
              <a:rPr lang="en-US" sz="1200" dirty="0" smtClean="0">
                <a:latin typeface="HelloKelly Medium" charset="0"/>
                <a:ea typeface="HelloKelly Medium" charset="0"/>
                <a:cs typeface="HelloKelly Medium" charset="0"/>
              </a:rPr>
              <a:t>communication. Respect</a:t>
            </a:r>
            <a:r>
              <a:rPr lang="en-US" sz="1200" dirty="0">
                <a:latin typeface="HelloKelly Medium" charset="0"/>
                <a:ea typeface="HelloKelly Medium" charset="0"/>
                <a:cs typeface="HelloKelly Medium" charset="0"/>
              </a:rPr>
              <a:t>, </a:t>
            </a:r>
            <a:r>
              <a:rPr lang="en-US" sz="1200" dirty="0" smtClean="0">
                <a:latin typeface="HelloKelly Medium" charset="0"/>
                <a:ea typeface="HelloKelly Medium" charset="0"/>
                <a:cs typeface="HelloKelly Medium" charset="0"/>
              </a:rPr>
              <a:t>support, and collaborate </a:t>
            </a:r>
            <a:r>
              <a:rPr lang="en-US" sz="1200" dirty="0">
                <a:latin typeface="HelloKelly Medium" charset="0"/>
                <a:ea typeface="HelloKelly Medium" charset="0"/>
                <a:cs typeface="HelloKelly Medium" charset="0"/>
              </a:rPr>
              <a:t>with </a:t>
            </a:r>
            <a:r>
              <a:rPr lang="en-US" sz="1200" dirty="0" smtClean="0">
                <a:latin typeface="HelloKelly Medium" charset="0"/>
                <a:ea typeface="HelloKelly Medium" charset="0"/>
                <a:cs typeface="HelloKelly Medium" charset="0"/>
              </a:rPr>
              <a:t>others. </a:t>
            </a:r>
          </a:p>
          <a:p>
            <a:r>
              <a:rPr lang="en-US" sz="1200" dirty="0" smtClean="0"/>
              <a:t> </a:t>
            </a:r>
            <a:endParaRPr lang="en-US" sz="1200" dirty="0"/>
          </a:p>
        </p:txBody>
      </p:sp>
      <p:sp>
        <p:nvSpPr>
          <p:cNvPr id="30" name="TextBox 29"/>
          <p:cNvSpPr txBox="1"/>
          <p:nvPr/>
        </p:nvSpPr>
        <p:spPr>
          <a:xfrm>
            <a:off x="7268491" y="464402"/>
            <a:ext cx="3208422" cy="1446550"/>
          </a:xfrm>
          <a:prstGeom prst="rect">
            <a:avLst/>
          </a:prstGeom>
          <a:noFill/>
        </p:spPr>
        <p:txBody>
          <a:bodyPr wrap="square" rtlCol="0">
            <a:spAutoFit/>
          </a:bodyPr>
          <a:lstStyle/>
          <a:p>
            <a:r>
              <a:rPr lang="en-US" b="1" dirty="0" smtClean="0">
                <a:latin typeface="HelloRaspberry Medium" charset="0"/>
                <a:ea typeface="HelloRaspberry Medium" charset="0"/>
                <a:cs typeface="HelloRaspberry Medium" charset="0"/>
              </a:rPr>
              <a:t>UNITS</a:t>
            </a:r>
          </a:p>
          <a:p>
            <a:r>
              <a:rPr lang="en-US" sz="1400" b="1" dirty="0" smtClean="0">
                <a:latin typeface="HelloRaspberry Medium" charset="0"/>
                <a:ea typeface="HelloRaspberry Medium" charset="0"/>
                <a:cs typeface="HelloRaspberry Medium" charset="0"/>
              </a:rPr>
              <a:t>   ~ Writing</a:t>
            </a:r>
          </a:p>
          <a:p>
            <a:r>
              <a:rPr lang="en-US" sz="1400" b="1" dirty="0">
                <a:latin typeface="HelloRaspberry Medium" charset="0"/>
                <a:ea typeface="HelloRaspberry Medium" charset="0"/>
                <a:cs typeface="HelloRaspberry Medium" charset="0"/>
              </a:rPr>
              <a:t> </a:t>
            </a:r>
            <a:r>
              <a:rPr lang="en-US" sz="1400" b="1" dirty="0" smtClean="0">
                <a:latin typeface="HelloRaspberry Medium" charset="0"/>
                <a:ea typeface="HelloRaspberry Medium" charset="0"/>
                <a:cs typeface="HelloRaspberry Medium" charset="0"/>
              </a:rPr>
              <a:t>        ~ Short Works</a:t>
            </a:r>
          </a:p>
          <a:p>
            <a:r>
              <a:rPr lang="en-US" sz="1400" b="1" dirty="0" smtClean="0">
                <a:latin typeface="HelloRaspberry Medium" charset="0"/>
                <a:ea typeface="HelloRaspberry Medium" charset="0"/>
                <a:cs typeface="HelloRaspberry Medium" charset="0"/>
              </a:rPr>
              <a:t>              ~ Poetry</a:t>
            </a:r>
          </a:p>
          <a:p>
            <a:r>
              <a:rPr lang="en-US" sz="1400" b="1" dirty="0" smtClean="0">
                <a:latin typeface="HelloRaspberry Medium" charset="0"/>
                <a:ea typeface="HelloRaspberry Medium" charset="0"/>
                <a:cs typeface="HelloRaspberry Medium" charset="0"/>
              </a:rPr>
              <a:t>                     ~ Novel Studies</a:t>
            </a:r>
          </a:p>
          <a:p>
            <a:r>
              <a:rPr lang="en-US" sz="1400" b="1" dirty="0" smtClean="0">
                <a:latin typeface="HelloRaspberry Medium" charset="0"/>
                <a:ea typeface="HelloRaspberry Medium" charset="0"/>
                <a:cs typeface="HelloRaspberry Medium" charset="0"/>
              </a:rPr>
              <a:t>                              ~ Film </a:t>
            </a:r>
            <a:endParaRPr lang="en-US" sz="1400" b="1" dirty="0">
              <a:latin typeface="HelloRaspberry Medium" charset="0"/>
              <a:ea typeface="HelloRaspberry Medium" charset="0"/>
              <a:cs typeface="HelloRaspberry Medium" charset="0"/>
            </a:endParaRPr>
          </a:p>
        </p:txBody>
      </p:sp>
      <p:sp>
        <p:nvSpPr>
          <p:cNvPr id="32" name="TextBox 31"/>
          <p:cNvSpPr txBox="1"/>
          <p:nvPr/>
        </p:nvSpPr>
        <p:spPr>
          <a:xfrm>
            <a:off x="3186113" y="3695747"/>
            <a:ext cx="1296988" cy="892552"/>
          </a:xfrm>
          <a:prstGeom prst="rect">
            <a:avLst/>
          </a:prstGeom>
          <a:noFill/>
        </p:spPr>
        <p:txBody>
          <a:bodyPr wrap="square" rtlCol="0">
            <a:spAutoFit/>
          </a:bodyPr>
          <a:lstStyle/>
          <a:p>
            <a:pPr algn="ctr"/>
            <a:r>
              <a:rPr lang="en-US" sz="1900" i="1" dirty="0" err="1" smtClean="0">
                <a:latin typeface="HelloKelly Medium" charset="0"/>
                <a:ea typeface="HelloKelly Medium" charset="0"/>
                <a:cs typeface="HelloKelly Medium" charset="0"/>
              </a:rPr>
              <a:t>Mrs</a:t>
            </a:r>
            <a:r>
              <a:rPr lang="en-US" sz="1900" i="1" dirty="0" smtClean="0">
                <a:latin typeface="HelloKelly Medium" charset="0"/>
                <a:ea typeface="HelloKelly Medium" charset="0"/>
                <a:cs typeface="HelloKelly Medium" charset="0"/>
              </a:rPr>
              <a:t> Granberg</a:t>
            </a:r>
            <a:endParaRPr lang="en-US" sz="1900" i="1" dirty="0" smtClean="0">
              <a:latin typeface="HelloKelly Medium" charset="0"/>
              <a:ea typeface="HelloKelly Medium" charset="0"/>
              <a:cs typeface="HelloKelly Medium" charset="0"/>
            </a:endParaRPr>
          </a:p>
          <a:p>
            <a:pPr algn="ctr"/>
            <a:r>
              <a:rPr lang="en-US" sz="1400" i="1" dirty="0" smtClean="0">
                <a:latin typeface="HelloKelly Medium" charset="0"/>
                <a:ea typeface="HelloKelly Medium" charset="0"/>
                <a:cs typeface="HelloKelly Medium" charset="0"/>
              </a:rPr>
              <a:t>2018-2019</a:t>
            </a:r>
            <a:endParaRPr lang="en-US" sz="1400" i="1" dirty="0">
              <a:latin typeface="HelloKelly Medium" charset="0"/>
              <a:ea typeface="HelloKelly Medium" charset="0"/>
              <a:cs typeface="HelloKelly Medium" charset="0"/>
            </a:endParaRPr>
          </a:p>
        </p:txBody>
      </p:sp>
    </p:spTree>
    <p:extLst>
      <p:ext uri="{BB962C8B-B14F-4D97-AF65-F5344CB8AC3E}">
        <p14:creationId xmlns:p14="http://schemas.microsoft.com/office/powerpoint/2010/main" val="126675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473</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vt:i4>
      </vt:variant>
    </vt:vector>
  </HeadingPairs>
  <TitlesOfParts>
    <vt:vector size="13" baseType="lpstr">
      <vt:lpstr>Arial</vt:lpstr>
      <vt:lpstr>Calibri</vt:lpstr>
      <vt:lpstr>Calibri Light</vt:lpstr>
      <vt:lpstr>HelloAli Medium</vt:lpstr>
      <vt:lpstr>HelloArchitect Medium</vt:lpstr>
      <vt:lpstr>HelloFabulous Medium</vt:lpstr>
      <vt:lpstr>HelloKelly Medium</vt:lpstr>
      <vt:lpstr>HelloRaspberry Medium</vt:lpstr>
      <vt:lpstr>HelloSassy Medium</vt:lpstr>
      <vt:lpstr>HelloScratch Medium</vt:lpstr>
      <vt:lpstr>HelloTypewriter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Huculak</dc:creator>
  <cp:lastModifiedBy>Lauren Granberg</cp:lastModifiedBy>
  <cp:revision>21</cp:revision>
  <cp:lastPrinted>2017-06-28T01:08:26Z</cp:lastPrinted>
  <dcterms:created xsi:type="dcterms:W3CDTF">2017-06-27T23:29:11Z</dcterms:created>
  <dcterms:modified xsi:type="dcterms:W3CDTF">2018-08-29T17:17:09Z</dcterms:modified>
</cp:coreProperties>
</file>