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363" r:id="rId3"/>
    <p:sldId id="419" r:id="rId4"/>
    <p:sldId id="420" r:id="rId5"/>
    <p:sldId id="392" r:id="rId6"/>
    <p:sldId id="421" r:id="rId7"/>
    <p:sldId id="422" r:id="rId8"/>
    <p:sldId id="425" r:id="rId9"/>
    <p:sldId id="423" r:id="rId10"/>
    <p:sldId id="436" r:id="rId11"/>
    <p:sldId id="434" r:id="rId12"/>
    <p:sldId id="427" r:id="rId13"/>
    <p:sldId id="428" r:id="rId14"/>
    <p:sldId id="429" r:id="rId15"/>
    <p:sldId id="430" r:id="rId16"/>
    <p:sldId id="431" r:id="rId17"/>
    <p:sldId id="432" r:id="rId18"/>
    <p:sldId id="433" r:id="rId19"/>
    <p:sldId id="437" r:id="rId20"/>
    <p:sldId id="438" r:id="rId21"/>
    <p:sldId id="439" r:id="rId22"/>
    <p:sldId id="440" r:id="rId23"/>
    <p:sldId id="441" r:id="rId24"/>
    <p:sldId id="442" r:id="rId25"/>
    <p:sldId id="443" r:id="rId26"/>
    <p:sldId id="444" r:id="rId27"/>
    <p:sldId id="445" r:id="rId28"/>
    <p:sldId id="446" r:id="rId29"/>
    <p:sldId id="447" r:id="rId30"/>
    <p:sldId id="448" r:id="rId31"/>
    <p:sldId id="449" r:id="rId32"/>
    <p:sldId id="450" r:id="rId33"/>
    <p:sldId id="280" r:id="rId34"/>
    <p:sldId id="281"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EDFF"/>
    <a:srgbClr val="5B5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35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9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B596F-F459-8940-B6D4-D46BCF9D0576}" type="datetimeFigureOut">
              <a:rPr lang="en-US" smtClean="0"/>
              <a:t>12/13/17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6E9D4-8F83-D040-A509-C433B5ACC6CE}"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B596F-F459-8940-B6D4-D46BCF9D0576}" type="datetimeFigureOut">
              <a:rPr lang="en-US" smtClean="0"/>
              <a:t>12/13/17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6E9D4-8F83-D040-A509-C433B5ACC6CE}"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microsoft.com/office/2007/relationships/hdphoto" Target="../media/hdphoto10.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microsoft.com/office/2007/relationships/hdphoto" Target="../media/hdphoto1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 Id="rId3" Type="http://schemas.microsoft.com/office/2007/relationships/hdphoto" Target="../media/hdphoto2.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microsoft.com/office/2007/relationships/hdphoto" Target="../media/hdphoto3.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 Id="rId3" Type="http://schemas.microsoft.com/office/2007/relationships/hdphoto" Target="../media/hdphoto12.wdp"/></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microsoft.com/office/2007/relationships/hdphoto" Target="../media/hdphoto13.wdp"/></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 Id="rId3" Type="http://schemas.microsoft.com/office/2007/relationships/hdphoto" Target="../media/hdphoto4.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microsoft.com/office/2007/relationships/hdphoto" Target="../media/hdphoto5.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 Id="rId3" Type="http://schemas.microsoft.com/office/2007/relationships/hdphoto" Target="../media/hdphoto6.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 Id="rId3" Type="http://schemas.microsoft.com/office/2007/relationships/hdphoto" Target="../media/hdphoto7.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 Id="rId3" Type="http://schemas.microsoft.com/office/2007/relationships/hdphoto" Target="../media/hdphoto8.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 Id="rId3" Type="http://schemas.microsoft.com/office/2007/relationships/hdphoto" Target="../media/hdphoto9.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7003"/>
            <a:ext cx="8229600" cy="1221010"/>
          </a:xfrm>
        </p:spPr>
        <p:txBody>
          <a:bodyPr>
            <a:normAutofit/>
          </a:bodyPr>
          <a:lstStyle/>
          <a:p>
            <a:r>
              <a:rPr lang="en-US" sz="6600" dirty="0" smtClean="0">
                <a:latin typeface="Marker Felt"/>
                <a:cs typeface="Marker Felt"/>
              </a:rPr>
              <a:t>A.C.E. Strategy  </a:t>
            </a:r>
            <a:endParaRPr lang="en-US" sz="6600" dirty="0">
              <a:latin typeface="Marker Felt"/>
              <a:cs typeface="Marker Felt"/>
            </a:endParaRPr>
          </a:p>
        </p:txBody>
      </p:sp>
      <p:pic>
        <p:nvPicPr>
          <p:cNvPr id="4" name="Content Placeholder 3" descr="Unknown.jpeg"/>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10444" b="10444"/>
          <a:stretch>
            <a:fillRect/>
          </a:stretch>
        </p:blipFill>
        <p:spPr/>
      </p:pic>
    </p:spTree>
    <p:extLst>
      <p:ext uri="{BB962C8B-B14F-4D97-AF65-F5344CB8AC3E}">
        <p14:creationId xmlns:p14="http://schemas.microsoft.com/office/powerpoint/2010/main" val="248005509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Let’s Practice</a:t>
            </a:r>
            <a:r>
              <a:rPr lang="is-IS" dirty="0" smtClean="0">
                <a:latin typeface="Marker Felt"/>
                <a:cs typeface="Marker Felt"/>
              </a:rPr>
              <a:t>…</a:t>
            </a:r>
            <a:endParaRPr lang="en-US" dirty="0">
              <a:latin typeface="Marker Felt"/>
              <a:cs typeface="Marker Felt"/>
            </a:endParaRPr>
          </a:p>
        </p:txBody>
      </p:sp>
      <p:pic>
        <p:nvPicPr>
          <p:cNvPr id="4" name="Content Placeholder 3" descr="images.jpeg"/>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10444" b="10444"/>
          <a:stretch>
            <a:fillRect/>
          </a:stretch>
        </p:blipFill>
        <p:spPr/>
      </p:pic>
    </p:spTree>
    <p:extLst>
      <p:ext uri="{BB962C8B-B14F-4D97-AF65-F5344CB8AC3E}">
        <p14:creationId xmlns:p14="http://schemas.microsoft.com/office/powerpoint/2010/main" val="34738705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Example #1</a:t>
            </a:r>
            <a:endParaRPr lang="en-US" dirty="0">
              <a:latin typeface="Marker Felt"/>
              <a:cs typeface="Marker Fe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smtClean="0">
                <a:latin typeface="Marker Felt"/>
                <a:cs typeface="Marker Felt"/>
              </a:rPr>
              <a:t>Most </a:t>
            </a:r>
            <a:r>
              <a:rPr lang="en-US" dirty="0">
                <a:latin typeface="Marker Felt"/>
                <a:cs typeface="Marker Felt"/>
              </a:rPr>
              <a:t>teenagers and young adults do not know what they want to do for the rest of their lives. It is a big decision. There are a number of things you can do to narrow the choices. For example you can take an interest test, do some research on your own about a career, try volunteer work in the field in which you are interested, or "job-shadow", in which you spend a day with a person who is working in a field that interests you. These are just a few helpful ideas as you begin to choose a career.</a:t>
            </a:r>
          </a:p>
          <a:p>
            <a:pPr marL="0" indent="0">
              <a:buNone/>
            </a:pPr>
            <a:endParaRPr lang="en-US" dirty="0"/>
          </a:p>
        </p:txBody>
      </p:sp>
    </p:spTree>
    <p:extLst>
      <p:ext uri="{BB962C8B-B14F-4D97-AF65-F5344CB8AC3E}">
        <p14:creationId xmlns:p14="http://schemas.microsoft.com/office/powerpoint/2010/main" val="279036412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Answer</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lvl="0" indent="0">
              <a:buNone/>
            </a:pPr>
            <a:r>
              <a:rPr lang="en-US" dirty="0">
                <a:solidFill>
                  <a:srgbClr val="FF0000"/>
                </a:solidFill>
                <a:latin typeface="Marker Felt"/>
                <a:cs typeface="Marker Felt"/>
              </a:rPr>
              <a:t>Adolescents can do many things when thinking about their future line of employment.</a:t>
            </a:r>
          </a:p>
          <a:p>
            <a:pPr marL="0" indent="0">
              <a:buNone/>
            </a:pPr>
            <a:endParaRPr lang="en-US" dirty="0"/>
          </a:p>
        </p:txBody>
      </p:sp>
    </p:spTree>
    <p:extLst>
      <p:ext uri="{BB962C8B-B14F-4D97-AF65-F5344CB8AC3E}">
        <p14:creationId xmlns:p14="http://schemas.microsoft.com/office/powerpoint/2010/main" val="52269746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Cite</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smtClean="0">
                <a:solidFill>
                  <a:srgbClr val="FF0000"/>
                </a:solidFill>
                <a:latin typeface="Marker Felt"/>
                <a:cs typeface="Marker Felt"/>
              </a:rPr>
              <a:t>As stated in the text, adolescents can take </a:t>
            </a:r>
            <a:r>
              <a:rPr lang="en-US" dirty="0">
                <a:solidFill>
                  <a:srgbClr val="FF0000"/>
                </a:solidFill>
                <a:latin typeface="Marker Felt"/>
                <a:cs typeface="Marker Felt"/>
              </a:rPr>
              <a:t>an interest test, do research, volunteer, or job shadow </a:t>
            </a:r>
            <a:r>
              <a:rPr lang="en-US" dirty="0" smtClean="0">
                <a:solidFill>
                  <a:srgbClr val="FF0000"/>
                </a:solidFill>
                <a:latin typeface="Marker Felt"/>
                <a:cs typeface="Marker Felt"/>
              </a:rPr>
              <a:t>a mentor.  </a:t>
            </a:r>
            <a:endParaRPr lang="en-US" dirty="0">
              <a:solidFill>
                <a:srgbClr val="FF0000"/>
              </a:solidFill>
              <a:latin typeface="Marker Felt"/>
              <a:cs typeface="Marker Felt"/>
            </a:endParaRPr>
          </a:p>
        </p:txBody>
      </p:sp>
    </p:spTree>
    <p:extLst>
      <p:ext uri="{BB962C8B-B14F-4D97-AF65-F5344CB8AC3E}">
        <p14:creationId xmlns:p14="http://schemas.microsoft.com/office/powerpoint/2010/main" val="239622940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Explain</a:t>
            </a:r>
            <a:endParaRPr lang="en-US" dirty="0">
              <a:latin typeface="Marker Felt"/>
              <a:cs typeface="Marker Felt"/>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a:solidFill>
                  <a:srgbClr val="FF0000"/>
                </a:solidFill>
                <a:latin typeface="Marker Felt"/>
                <a:cs typeface="Marker Felt"/>
              </a:rPr>
              <a:t>Adolescents can do many things when thinking about their future line of employment.  </a:t>
            </a:r>
            <a:r>
              <a:rPr lang="en-US" dirty="0" smtClean="0">
                <a:solidFill>
                  <a:srgbClr val="FF0000"/>
                </a:solidFill>
                <a:latin typeface="Marker Felt"/>
                <a:cs typeface="Marker Felt"/>
              </a:rPr>
              <a:t>As stated in the text, they </a:t>
            </a:r>
            <a:r>
              <a:rPr lang="en-US" dirty="0">
                <a:solidFill>
                  <a:srgbClr val="FF0000"/>
                </a:solidFill>
                <a:latin typeface="Marker Felt"/>
                <a:cs typeface="Marker Felt"/>
              </a:rPr>
              <a:t>can take an interest test, do research, volunteer, or job shadow a mentor.  Preparing for the future is something adolescents can do as teenagers. </a:t>
            </a:r>
          </a:p>
        </p:txBody>
      </p:sp>
    </p:spTree>
    <p:extLst>
      <p:ext uri="{BB962C8B-B14F-4D97-AF65-F5344CB8AC3E}">
        <p14:creationId xmlns:p14="http://schemas.microsoft.com/office/powerpoint/2010/main" val="314161288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Example #2</a:t>
            </a:r>
            <a:endParaRPr lang="en-US" dirty="0">
              <a:latin typeface="Marker Felt"/>
              <a:cs typeface="Marker Fel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smtClean="0">
                <a:latin typeface="Marker Felt"/>
                <a:cs typeface="Marker Felt"/>
              </a:rPr>
              <a:t>Born </a:t>
            </a:r>
            <a:r>
              <a:rPr lang="en-US" dirty="0">
                <a:latin typeface="Marker Felt"/>
                <a:cs typeface="Marker Felt"/>
              </a:rPr>
              <a:t>on June 12, 1929, in Frankfurt, Germany, Anne Frank lived in Amsterdam with her family during World War II. Fleeing Nazi persecution of Jews, the family went into hiding for two years; during this time, Frank wrote about her experiences and wishes. She was 15 when the family was found and sent to the camps, where she died. Her work, The Diary of Anne Frank, has gone on to be read by millions. </a:t>
            </a:r>
          </a:p>
        </p:txBody>
      </p:sp>
    </p:spTree>
    <p:extLst>
      <p:ext uri="{BB962C8B-B14F-4D97-AF65-F5344CB8AC3E}">
        <p14:creationId xmlns:p14="http://schemas.microsoft.com/office/powerpoint/2010/main" val="222555467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Answer</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a:solidFill>
                  <a:srgbClr val="FF0000"/>
                </a:solidFill>
                <a:latin typeface="Marker Felt"/>
                <a:cs typeface="Marker Felt"/>
              </a:rPr>
              <a:t>Anne Frank lived an all-too brief but profound life as recorded in her diary. </a:t>
            </a:r>
          </a:p>
          <a:p>
            <a:pPr marL="0" indent="0">
              <a:buNone/>
            </a:pPr>
            <a:endParaRPr lang="en-US" dirty="0">
              <a:solidFill>
                <a:srgbClr val="FF0000"/>
              </a:solidFill>
              <a:latin typeface="Marker Felt"/>
              <a:cs typeface="Marker Felt"/>
            </a:endParaRPr>
          </a:p>
        </p:txBody>
      </p:sp>
    </p:spTree>
    <p:extLst>
      <p:ext uri="{BB962C8B-B14F-4D97-AF65-F5344CB8AC3E}">
        <p14:creationId xmlns:p14="http://schemas.microsoft.com/office/powerpoint/2010/main" val="348117935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Cite</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smtClean="0">
                <a:solidFill>
                  <a:srgbClr val="FF0000"/>
                </a:solidFill>
                <a:latin typeface="Marker Felt"/>
                <a:cs typeface="Marker Felt"/>
              </a:rPr>
              <a:t>As stated in the text, Anne Frank’s family </a:t>
            </a:r>
            <a:r>
              <a:rPr lang="en-US" dirty="0">
                <a:solidFill>
                  <a:srgbClr val="FF0000"/>
                </a:solidFill>
                <a:latin typeface="Marker Felt"/>
                <a:cs typeface="Marker Felt"/>
              </a:rPr>
              <a:t>fled Nazi persecution of </a:t>
            </a:r>
            <a:r>
              <a:rPr lang="en-US" dirty="0" smtClean="0">
                <a:solidFill>
                  <a:srgbClr val="FF0000"/>
                </a:solidFill>
                <a:latin typeface="Marker Felt"/>
                <a:cs typeface="Marker Felt"/>
              </a:rPr>
              <a:t>the Jews.  They hid </a:t>
            </a:r>
            <a:r>
              <a:rPr lang="en-US" dirty="0">
                <a:solidFill>
                  <a:srgbClr val="FF0000"/>
                </a:solidFill>
                <a:latin typeface="Marker Felt"/>
                <a:cs typeface="Marker Felt"/>
              </a:rPr>
              <a:t>for two years </a:t>
            </a:r>
            <a:r>
              <a:rPr lang="en-US" dirty="0" smtClean="0">
                <a:solidFill>
                  <a:srgbClr val="FF0000"/>
                </a:solidFill>
                <a:latin typeface="Marker Felt"/>
                <a:cs typeface="Marker Felt"/>
              </a:rPr>
              <a:t>until they were </a:t>
            </a:r>
            <a:r>
              <a:rPr lang="en-US" dirty="0">
                <a:solidFill>
                  <a:srgbClr val="FF0000"/>
                </a:solidFill>
                <a:latin typeface="Marker Felt"/>
                <a:cs typeface="Marker Felt"/>
              </a:rPr>
              <a:t>found and sent to concentration camp where she </a:t>
            </a:r>
            <a:r>
              <a:rPr lang="en-US" dirty="0" smtClean="0">
                <a:solidFill>
                  <a:srgbClr val="FF0000"/>
                </a:solidFill>
                <a:latin typeface="Marker Felt"/>
                <a:cs typeface="Marker Felt"/>
              </a:rPr>
              <a:t>later died</a:t>
            </a:r>
            <a:r>
              <a:rPr lang="en-US" dirty="0">
                <a:solidFill>
                  <a:srgbClr val="FF0000"/>
                </a:solidFill>
                <a:latin typeface="Marker Felt"/>
                <a:cs typeface="Marker Felt"/>
              </a:rPr>
              <a:t>. </a:t>
            </a:r>
            <a:r>
              <a:rPr lang="en-US" dirty="0" smtClean="0">
                <a:solidFill>
                  <a:srgbClr val="FF0000"/>
                </a:solidFill>
                <a:latin typeface="Marker Felt"/>
                <a:cs typeface="Marker Felt"/>
              </a:rPr>
              <a:t>We are informed that Anne Frank’s diary </a:t>
            </a:r>
            <a:r>
              <a:rPr lang="en-US" dirty="0">
                <a:solidFill>
                  <a:srgbClr val="FF0000"/>
                </a:solidFill>
                <a:latin typeface="Marker Felt"/>
                <a:cs typeface="Marker Felt"/>
              </a:rPr>
              <a:t>is still widely read today. </a:t>
            </a:r>
          </a:p>
          <a:p>
            <a:pPr marL="0" indent="0">
              <a:buNone/>
            </a:pPr>
            <a:endParaRPr lang="en-US" dirty="0">
              <a:solidFill>
                <a:srgbClr val="FF0000"/>
              </a:solidFill>
              <a:latin typeface="Marker Felt"/>
              <a:cs typeface="Marker Felt"/>
            </a:endParaRPr>
          </a:p>
        </p:txBody>
      </p:sp>
    </p:spTree>
    <p:extLst>
      <p:ext uri="{BB962C8B-B14F-4D97-AF65-F5344CB8AC3E}">
        <p14:creationId xmlns:p14="http://schemas.microsoft.com/office/powerpoint/2010/main" val="187233877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Explain</a:t>
            </a:r>
            <a:endParaRPr lang="en-US" dirty="0">
              <a:latin typeface="Marker Felt"/>
              <a:cs typeface="Marker Fel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a:solidFill>
                  <a:srgbClr val="FF0000"/>
                </a:solidFill>
                <a:latin typeface="Marker Felt"/>
                <a:cs typeface="Marker Felt"/>
              </a:rPr>
              <a:t>Anne Frank lived an all-too brief but profound life as recorded in her diary. </a:t>
            </a:r>
            <a:r>
              <a:rPr lang="en-US" dirty="0" smtClean="0">
                <a:solidFill>
                  <a:srgbClr val="FF0000"/>
                </a:solidFill>
                <a:latin typeface="Marker Felt"/>
                <a:cs typeface="Marker Felt"/>
              </a:rPr>
              <a:t>As stated in the text, Frank’s </a:t>
            </a:r>
            <a:r>
              <a:rPr lang="en-US" dirty="0">
                <a:solidFill>
                  <a:srgbClr val="FF0000"/>
                </a:solidFill>
                <a:latin typeface="Marker Felt"/>
                <a:cs typeface="Marker Felt"/>
              </a:rPr>
              <a:t>family fled Nazi </a:t>
            </a:r>
            <a:r>
              <a:rPr lang="en-US" dirty="0" smtClean="0">
                <a:solidFill>
                  <a:srgbClr val="FF0000"/>
                </a:solidFill>
                <a:latin typeface="Marker Felt"/>
                <a:cs typeface="Marker Felt"/>
              </a:rPr>
              <a:t>persecution of Jews as they hid for two years in Amsterdam</a:t>
            </a:r>
            <a:r>
              <a:rPr lang="en-US" dirty="0">
                <a:solidFill>
                  <a:srgbClr val="FF0000"/>
                </a:solidFill>
                <a:latin typeface="Marker Felt"/>
                <a:cs typeface="Marker Felt"/>
              </a:rPr>
              <a:t>. </a:t>
            </a:r>
            <a:r>
              <a:rPr lang="en-US" dirty="0" smtClean="0">
                <a:solidFill>
                  <a:srgbClr val="FF0000"/>
                </a:solidFill>
                <a:latin typeface="Marker Felt"/>
                <a:cs typeface="Marker Felt"/>
              </a:rPr>
              <a:t>They were then found and sent to concentration </a:t>
            </a:r>
            <a:r>
              <a:rPr lang="en-US" dirty="0">
                <a:solidFill>
                  <a:srgbClr val="FF0000"/>
                </a:solidFill>
                <a:latin typeface="Marker Felt"/>
                <a:cs typeface="Marker Felt"/>
              </a:rPr>
              <a:t>camp where she died. </a:t>
            </a:r>
            <a:r>
              <a:rPr lang="en-US" dirty="0" smtClean="0">
                <a:solidFill>
                  <a:srgbClr val="FF0000"/>
                </a:solidFill>
                <a:latin typeface="Marker Felt"/>
                <a:cs typeface="Marker Felt"/>
              </a:rPr>
              <a:t>We are informed that Anne </a:t>
            </a:r>
            <a:r>
              <a:rPr lang="en-US" dirty="0">
                <a:solidFill>
                  <a:srgbClr val="FF0000"/>
                </a:solidFill>
                <a:latin typeface="Marker Felt"/>
                <a:cs typeface="Marker Felt"/>
              </a:rPr>
              <a:t>Frank’s diary is still widely read today. </a:t>
            </a:r>
          </a:p>
          <a:p>
            <a:pPr marL="0" indent="0">
              <a:buNone/>
            </a:pPr>
            <a:r>
              <a:rPr lang="en-US" dirty="0" smtClean="0">
                <a:solidFill>
                  <a:srgbClr val="FF0000"/>
                </a:solidFill>
                <a:latin typeface="Marker Felt"/>
                <a:cs typeface="Marker Felt"/>
              </a:rPr>
              <a:t> </a:t>
            </a:r>
            <a:endParaRPr lang="en-US" dirty="0">
              <a:solidFill>
                <a:srgbClr val="FF0000"/>
              </a:solidFill>
              <a:latin typeface="Marker Felt"/>
              <a:cs typeface="Marker Felt"/>
            </a:endParaRPr>
          </a:p>
        </p:txBody>
      </p:sp>
    </p:spTree>
    <p:extLst>
      <p:ext uri="{BB962C8B-B14F-4D97-AF65-F5344CB8AC3E}">
        <p14:creationId xmlns:p14="http://schemas.microsoft.com/office/powerpoint/2010/main" val="248296073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latin typeface="Marker Felt"/>
                <a:cs typeface="Marker Felt"/>
              </a:rPr>
              <a:t>Your Turn…</a:t>
            </a:r>
            <a:endParaRPr lang="en-US" dirty="0">
              <a:latin typeface="Marker Felt"/>
              <a:cs typeface="Marker Felt"/>
            </a:endParaRPr>
          </a:p>
        </p:txBody>
      </p:sp>
      <p:pic>
        <p:nvPicPr>
          <p:cNvPr id="4" name="Content Placeholder 3" descr="images.jpeg"/>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10444" b="10444"/>
          <a:stretch>
            <a:fillRect/>
          </a:stretch>
        </p:blipFill>
        <p:spPr/>
      </p:pic>
    </p:spTree>
    <p:extLst>
      <p:ext uri="{BB962C8B-B14F-4D97-AF65-F5344CB8AC3E}">
        <p14:creationId xmlns:p14="http://schemas.microsoft.com/office/powerpoint/2010/main" val="58288637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arker Felt"/>
                <a:cs typeface="Marker Felt"/>
              </a:rPr>
              <a:t>What is the A.C.E. Strategy?  </a:t>
            </a:r>
            <a:endParaRPr lang="en-US" dirty="0">
              <a:latin typeface="Marker Felt"/>
              <a:cs typeface="Marker Felt"/>
            </a:endParaRPr>
          </a:p>
        </p:txBody>
      </p:sp>
      <p:sp>
        <p:nvSpPr>
          <p:cNvPr id="5" name="Content Placeholder 4"/>
          <p:cNvSpPr>
            <a:spLocks noGrp="1"/>
          </p:cNvSpPr>
          <p:nvPr>
            <p:ph sz="half" idx="1"/>
          </p:nvPr>
        </p:nvSpPr>
        <p:spPr/>
        <p:txBody>
          <a:bodyPr>
            <a:normAutofit fontScale="92500"/>
          </a:bodyPr>
          <a:lstStyle/>
          <a:p>
            <a:pPr marL="0" indent="0">
              <a:buNone/>
              <a:defRPr/>
            </a:pPr>
            <a:r>
              <a:rPr lang="en-US" dirty="0" smtClean="0">
                <a:latin typeface="Marker Felt"/>
                <a:cs typeface="Marker Felt"/>
              </a:rPr>
              <a:t>A.C.E. is a writing strategy that helps organize your thoughts and reminds you to support evidence with a simple acronym:</a:t>
            </a:r>
          </a:p>
          <a:p>
            <a:pPr marL="0" indent="0">
              <a:buNone/>
              <a:defRPr/>
            </a:pPr>
            <a:endParaRPr lang="en-US" dirty="0" smtClean="0">
              <a:latin typeface="Marker Felt"/>
              <a:cs typeface="Marker Felt"/>
            </a:endParaRPr>
          </a:p>
          <a:p>
            <a:pPr marL="0" indent="0">
              <a:buNone/>
              <a:defRPr/>
            </a:pPr>
            <a:r>
              <a:rPr lang="en-US" sz="3600" dirty="0" smtClean="0">
                <a:latin typeface="Marker Felt"/>
                <a:cs typeface="Marker Felt"/>
              </a:rPr>
              <a:t>A – Answer</a:t>
            </a:r>
          </a:p>
          <a:p>
            <a:pPr marL="0" indent="0">
              <a:buNone/>
              <a:defRPr/>
            </a:pPr>
            <a:r>
              <a:rPr lang="en-US" sz="3600" dirty="0" smtClean="0">
                <a:latin typeface="Marker Felt"/>
                <a:cs typeface="Marker Felt"/>
              </a:rPr>
              <a:t>C – Cite</a:t>
            </a:r>
          </a:p>
          <a:p>
            <a:pPr marL="0" indent="0">
              <a:buNone/>
              <a:defRPr/>
            </a:pPr>
            <a:r>
              <a:rPr lang="en-US" sz="3600" dirty="0" smtClean="0">
                <a:latin typeface="Marker Felt"/>
                <a:cs typeface="Marker Felt"/>
              </a:rPr>
              <a:t>E - Explain</a:t>
            </a:r>
            <a:endParaRPr lang="en-US" sz="3600" dirty="0">
              <a:latin typeface="Marker Felt"/>
              <a:cs typeface="Marker Felt"/>
            </a:endParaRPr>
          </a:p>
          <a:p>
            <a:pPr marL="0" indent="0">
              <a:buNone/>
            </a:pPr>
            <a:endParaRPr lang="en-US" dirty="0"/>
          </a:p>
        </p:txBody>
      </p:sp>
      <p:pic>
        <p:nvPicPr>
          <p:cNvPr id="3" name="Content Placeholder 2" descr="images-2.jpeg"/>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0961" r="10961"/>
          <a:stretch>
            <a:fillRect/>
          </a:stretch>
        </p:blipFill>
        <p:spPr/>
      </p:pic>
    </p:spTree>
    <p:extLst>
      <p:ext uri="{BB962C8B-B14F-4D97-AF65-F5344CB8AC3E}">
        <p14:creationId xmlns:p14="http://schemas.microsoft.com/office/powerpoint/2010/main" val="297278487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Passage #1</a:t>
            </a:r>
            <a:endParaRPr lang="en-US" dirty="0">
              <a:latin typeface="Marker Felt"/>
              <a:cs typeface="Marker Fe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Marker Felt"/>
                <a:cs typeface="Marker Felt"/>
              </a:rPr>
              <a:t>What is the main idea of this passage?  </a:t>
            </a:r>
          </a:p>
          <a:p>
            <a:pPr marL="0" indent="0">
              <a:buNone/>
            </a:pPr>
            <a:endParaRPr lang="en-US" dirty="0" smtClean="0">
              <a:latin typeface="Marker Felt"/>
              <a:cs typeface="Marker Felt"/>
            </a:endParaRPr>
          </a:p>
          <a:p>
            <a:pPr marL="0" indent="0">
              <a:buNone/>
            </a:pPr>
            <a:r>
              <a:rPr lang="en-US" dirty="0">
                <a:latin typeface="Marker Felt"/>
                <a:cs typeface="Marker Felt"/>
              </a:rPr>
              <a:t>The tongue is a muscular hydrostat on the floor of the mouth, which manipulates food for chewing. It is the primary organ of taste (gustation), as much of its upper surface is covered in taste buds. It is sensitive and kept moist by saliva, and is richly supplied with nerves and blood vessels. The tongue also serves as a natural means of cleaning one's teeth. The ability to perceive different tastes is not localized in different parts of the tongue, as is widely believed. This error arose because of misinterpretation of some 19th-century research. </a:t>
            </a:r>
          </a:p>
          <a:p>
            <a:pPr marL="0" indent="0">
              <a:buNone/>
            </a:pPr>
            <a:endParaRPr lang="en-US" dirty="0">
              <a:latin typeface="Marker Felt"/>
              <a:cs typeface="Marker Felt"/>
            </a:endParaRPr>
          </a:p>
        </p:txBody>
      </p:sp>
    </p:spTree>
    <p:extLst>
      <p:ext uri="{BB962C8B-B14F-4D97-AF65-F5344CB8AC3E}">
        <p14:creationId xmlns:p14="http://schemas.microsoft.com/office/powerpoint/2010/main" val="114741271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Answer</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a:solidFill>
                  <a:srgbClr val="FF0000"/>
                </a:solidFill>
                <a:latin typeface="Marker Felt"/>
                <a:cs typeface="Marker Felt"/>
              </a:rPr>
              <a:t>Tongues are a vital organ for tasting and chewing food. </a:t>
            </a:r>
          </a:p>
          <a:p>
            <a:pPr marL="0" indent="0">
              <a:buNone/>
            </a:pPr>
            <a:endParaRPr lang="en-US" dirty="0">
              <a:solidFill>
                <a:srgbClr val="FF0000"/>
              </a:solidFill>
              <a:latin typeface="Marker Felt"/>
              <a:cs typeface="Marker Felt"/>
            </a:endParaRPr>
          </a:p>
        </p:txBody>
      </p:sp>
    </p:spTree>
    <p:extLst>
      <p:ext uri="{BB962C8B-B14F-4D97-AF65-F5344CB8AC3E}">
        <p14:creationId xmlns:p14="http://schemas.microsoft.com/office/powerpoint/2010/main" val="189197148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Cite</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smtClean="0">
                <a:solidFill>
                  <a:srgbClr val="FF0000"/>
                </a:solidFill>
                <a:latin typeface="Marker Felt"/>
                <a:cs typeface="Marker Felt"/>
              </a:rPr>
              <a:t>As stated by the text, the tongue </a:t>
            </a:r>
            <a:r>
              <a:rPr lang="en-US" dirty="0">
                <a:solidFill>
                  <a:srgbClr val="FF0000"/>
                </a:solidFill>
                <a:latin typeface="Marker Felt"/>
                <a:cs typeface="Marker Felt"/>
              </a:rPr>
              <a:t>manipulates food for chewing and is the organ of taste. </a:t>
            </a:r>
            <a:r>
              <a:rPr lang="en-US" dirty="0" smtClean="0">
                <a:solidFill>
                  <a:srgbClr val="FF0000"/>
                </a:solidFill>
                <a:latin typeface="Marker Felt"/>
                <a:cs typeface="Marker Felt"/>
              </a:rPr>
              <a:t>We are informed the tongue has </a:t>
            </a:r>
            <a:r>
              <a:rPr lang="en-US" dirty="0">
                <a:solidFill>
                  <a:srgbClr val="FF0000"/>
                </a:solidFill>
                <a:latin typeface="Marker Felt"/>
                <a:cs typeface="Marker Felt"/>
              </a:rPr>
              <a:t>lots of nerves and blood vessels. </a:t>
            </a:r>
            <a:r>
              <a:rPr lang="en-US" dirty="0" smtClean="0">
                <a:solidFill>
                  <a:srgbClr val="FF0000"/>
                </a:solidFill>
                <a:latin typeface="Marker Felt"/>
                <a:cs typeface="Marker Felt"/>
              </a:rPr>
              <a:t>The author further explains It </a:t>
            </a:r>
            <a:r>
              <a:rPr lang="en-US" dirty="0">
                <a:solidFill>
                  <a:srgbClr val="FF0000"/>
                </a:solidFill>
                <a:latin typeface="Marker Felt"/>
                <a:cs typeface="Marker Felt"/>
              </a:rPr>
              <a:t>can clean one’s teeth. </a:t>
            </a:r>
          </a:p>
          <a:p>
            <a:pPr marL="0" indent="0">
              <a:buNone/>
            </a:pPr>
            <a:endParaRPr lang="en-US" dirty="0">
              <a:solidFill>
                <a:srgbClr val="FF0000"/>
              </a:solidFill>
              <a:latin typeface="Marker Felt"/>
              <a:cs typeface="Marker Felt"/>
            </a:endParaRPr>
          </a:p>
        </p:txBody>
      </p:sp>
    </p:spTree>
    <p:extLst>
      <p:ext uri="{BB962C8B-B14F-4D97-AF65-F5344CB8AC3E}">
        <p14:creationId xmlns:p14="http://schemas.microsoft.com/office/powerpoint/2010/main" val="170123673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Explain</a:t>
            </a:r>
            <a:endParaRPr lang="en-US" dirty="0">
              <a:latin typeface="Marker Felt"/>
              <a:cs typeface="Marker Fel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smtClean="0">
                <a:solidFill>
                  <a:srgbClr val="FF0000"/>
                </a:solidFill>
                <a:latin typeface="Marker Felt"/>
                <a:cs typeface="Marker Felt"/>
              </a:rPr>
              <a:t>Tongues are a vital organ for tasting and chewing food</a:t>
            </a:r>
            <a:r>
              <a:rPr lang="en-US" dirty="0">
                <a:solidFill>
                  <a:srgbClr val="FF0000"/>
                </a:solidFill>
                <a:latin typeface="Marker Felt"/>
                <a:cs typeface="Marker Felt"/>
              </a:rPr>
              <a:t>. </a:t>
            </a:r>
            <a:r>
              <a:rPr lang="en-US" dirty="0" smtClean="0">
                <a:solidFill>
                  <a:srgbClr val="FF0000"/>
                </a:solidFill>
                <a:latin typeface="Marker Felt"/>
                <a:cs typeface="Marker Felt"/>
              </a:rPr>
              <a:t>As stated by the text, the tongue manipulates food for chewing and </a:t>
            </a:r>
            <a:r>
              <a:rPr lang="en-US" dirty="0">
                <a:solidFill>
                  <a:srgbClr val="FF0000"/>
                </a:solidFill>
                <a:latin typeface="Marker Felt"/>
                <a:cs typeface="Marker Felt"/>
              </a:rPr>
              <a:t>is the organ of taste. </a:t>
            </a:r>
            <a:r>
              <a:rPr lang="en-US" dirty="0" smtClean="0">
                <a:solidFill>
                  <a:srgbClr val="FF0000"/>
                </a:solidFill>
                <a:latin typeface="Marker Felt"/>
                <a:cs typeface="Marker Felt"/>
              </a:rPr>
              <a:t>We are informed that the tongue </a:t>
            </a:r>
            <a:r>
              <a:rPr lang="en-US" dirty="0">
                <a:solidFill>
                  <a:srgbClr val="FF0000"/>
                </a:solidFill>
                <a:latin typeface="Marker Felt"/>
                <a:cs typeface="Marker Felt"/>
              </a:rPr>
              <a:t>has lots of nerves and blood vessels and can also naturally clean one’s teeth. </a:t>
            </a:r>
            <a:r>
              <a:rPr lang="en-US" dirty="0" smtClean="0">
                <a:solidFill>
                  <a:srgbClr val="FF0000"/>
                </a:solidFill>
                <a:latin typeface="Marker Felt"/>
                <a:cs typeface="Marker Felt"/>
              </a:rPr>
              <a:t>The author further explains that everyone </a:t>
            </a:r>
            <a:r>
              <a:rPr lang="en-US" dirty="0">
                <a:solidFill>
                  <a:srgbClr val="FF0000"/>
                </a:solidFill>
                <a:latin typeface="Marker Felt"/>
                <a:cs typeface="Marker Felt"/>
              </a:rPr>
              <a:t>needs their tongue for eating. </a:t>
            </a:r>
          </a:p>
          <a:p>
            <a:pPr marL="0" indent="0">
              <a:buNone/>
            </a:pPr>
            <a:r>
              <a:rPr lang="en-US" dirty="0" smtClean="0">
                <a:solidFill>
                  <a:srgbClr val="FF0000"/>
                </a:solidFill>
                <a:latin typeface="Marker Felt"/>
                <a:cs typeface="Marker Felt"/>
              </a:rPr>
              <a:t> </a:t>
            </a:r>
            <a:endParaRPr lang="en-US" dirty="0">
              <a:solidFill>
                <a:srgbClr val="FF0000"/>
              </a:solidFill>
              <a:latin typeface="Marker Felt"/>
              <a:cs typeface="Marker Felt"/>
            </a:endParaRPr>
          </a:p>
        </p:txBody>
      </p:sp>
    </p:spTree>
    <p:extLst>
      <p:ext uri="{BB962C8B-B14F-4D97-AF65-F5344CB8AC3E}">
        <p14:creationId xmlns:p14="http://schemas.microsoft.com/office/powerpoint/2010/main" val="402741004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Passage #2</a:t>
            </a:r>
            <a:endParaRPr lang="en-US" dirty="0">
              <a:latin typeface="Marker Felt"/>
              <a:cs typeface="Marker Fe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Marker Felt"/>
                <a:cs typeface="Marker Felt"/>
              </a:rPr>
              <a:t>What is the main idea of this passage?  </a:t>
            </a:r>
          </a:p>
          <a:p>
            <a:pPr marL="0" indent="0">
              <a:buNone/>
            </a:pPr>
            <a:endParaRPr lang="en-US" dirty="0" smtClean="0">
              <a:latin typeface="Marker Felt"/>
              <a:cs typeface="Marker Felt"/>
            </a:endParaRPr>
          </a:p>
          <a:p>
            <a:pPr marL="0" indent="0">
              <a:buNone/>
            </a:pPr>
            <a:r>
              <a:rPr lang="en-US" dirty="0">
                <a:latin typeface="Marker Felt"/>
                <a:cs typeface="Marker Felt"/>
              </a:rPr>
              <a:t>The Catcher in the Rye is a 1951 novel by J. D. Salinger. A controversial novel originally published for adults, it has since become popular with adolescent readers for its themes of teenage angst and alienation. It has been translated into almost all of the world's major languages. Around 250,000 copies are sold each year with total sales of more than 65 million books. The novel's protagonist Holden Caulfield has become an icon for teenage rebellion. The novel also deals with complex issues of identity, belonging, loss, connection, and alienation. </a:t>
            </a:r>
          </a:p>
          <a:p>
            <a:pPr marL="0" indent="0">
              <a:buNone/>
            </a:pPr>
            <a:endParaRPr lang="en-US" dirty="0">
              <a:latin typeface="Marker Felt"/>
              <a:cs typeface="Marker Felt"/>
            </a:endParaRPr>
          </a:p>
        </p:txBody>
      </p:sp>
    </p:spTree>
    <p:extLst>
      <p:ext uri="{BB962C8B-B14F-4D97-AF65-F5344CB8AC3E}">
        <p14:creationId xmlns:p14="http://schemas.microsoft.com/office/powerpoint/2010/main" val="122245521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Answer</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i="1" dirty="0">
                <a:solidFill>
                  <a:srgbClr val="FF0000"/>
                </a:solidFill>
                <a:latin typeface="Marker Felt"/>
                <a:cs typeface="Marker Felt"/>
              </a:rPr>
              <a:t>The Catcher in the Rye </a:t>
            </a:r>
            <a:r>
              <a:rPr lang="en-US" dirty="0">
                <a:solidFill>
                  <a:srgbClr val="FF0000"/>
                </a:solidFill>
                <a:latin typeface="Marker Felt"/>
                <a:cs typeface="Marker Felt"/>
              </a:rPr>
              <a:t>is a popular novel dealing with complex adolescent themes. </a:t>
            </a:r>
          </a:p>
          <a:p>
            <a:pPr marL="0" indent="0">
              <a:buNone/>
            </a:pPr>
            <a:endParaRPr lang="en-US" dirty="0">
              <a:solidFill>
                <a:srgbClr val="FF0000"/>
              </a:solidFill>
              <a:latin typeface="Marker Felt"/>
              <a:cs typeface="Marker Felt"/>
            </a:endParaRPr>
          </a:p>
        </p:txBody>
      </p:sp>
    </p:spTree>
    <p:extLst>
      <p:ext uri="{BB962C8B-B14F-4D97-AF65-F5344CB8AC3E}">
        <p14:creationId xmlns:p14="http://schemas.microsoft.com/office/powerpoint/2010/main" val="15991137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Cite</a:t>
            </a:r>
            <a:endParaRPr lang="en-US" dirty="0">
              <a:latin typeface="Marker Felt"/>
              <a:cs typeface="Marker Felt"/>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smtClean="0">
                <a:solidFill>
                  <a:srgbClr val="FF0000"/>
                </a:solidFill>
                <a:latin typeface="Marker Felt"/>
                <a:cs typeface="Marker Felt"/>
              </a:rPr>
              <a:t>As the author states, </a:t>
            </a:r>
            <a:r>
              <a:rPr lang="en-US" i="1" dirty="0" smtClean="0">
                <a:solidFill>
                  <a:srgbClr val="FF0000"/>
                </a:solidFill>
                <a:latin typeface="Marker Felt"/>
                <a:cs typeface="Marker Felt"/>
              </a:rPr>
              <a:t>The Catcher in the Rye </a:t>
            </a:r>
            <a:r>
              <a:rPr lang="en-US" dirty="0">
                <a:solidFill>
                  <a:srgbClr val="FF0000"/>
                </a:solidFill>
                <a:latin typeface="Marker Felt"/>
                <a:cs typeface="Marker Felt"/>
              </a:rPr>
              <a:t>h</a:t>
            </a:r>
            <a:r>
              <a:rPr lang="en-US" dirty="0" smtClean="0">
                <a:solidFill>
                  <a:srgbClr val="FF0000"/>
                </a:solidFill>
                <a:latin typeface="Marker Felt"/>
                <a:cs typeface="Marker Felt"/>
              </a:rPr>
              <a:t>as </a:t>
            </a:r>
            <a:r>
              <a:rPr lang="en-US" dirty="0">
                <a:solidFill>
                  <a:srgbClr val="FF0000"/>
                </a:solidFill>
                <a:latin typeface="Marker Felt"/>
                <a:cs typeface="Marker Felt"/>
              </a:rPr>
              <a:t>teenage themes of angst, alienation, identity, belonging, loss, connection and alienation. </a:t>
            </a:r>
            <a:r>
              <a:rPr lang="en-US" dirty="0" smtClean="0">
                <a:solidFill>
                  <a:srgbClr val="FF0000"/>
                </a:solidFill>
                <a:latin typeface="Marker Felt"/>
                <a:cs typeface="Marker Felt"/>
              </a:rPr>
              <a:t>We are informed the protagonist </a:t>
            </a:r>
            <a:r>
              <a:rPr lang="en-US" dirty="0">
                <a:solidFill>
                  <a:srgbClr val="FF0000"/>
                </a:solidFill>
                <a:latin typeface="Marker Felt"/>
                <a:cs typeface="Marker Felt"/>
              </a:rPr>
              <a:t>is </a:t>
            </a:r>
            <a:r>
              <a:rPr lang="en-US" dirty="0" smtClean="0">
                <a:solidFill>
                  <a:srgbClr val="FF0000"/>
                </a:solidFill>
                <a:latin typeface="Marker Felt"/>
                <a:cs typeface="Marker Felt"/>
              </a:rPr>
              <a:t>an icon </a:t>
            </a:r>
            <a:r>
              <a:rPr lang="en-US" dirty="0">
                <a:solidFill>
                  <a:srgbClr val="FF0000"/>
                </a:solidFill>
                <a:latin typeface="Marker Felt"/>
                <a:cs typeface="Marker Felt"/>
              </a:rPr>
              <a:t>of teenage rebellion. </a:t>
            </a:r>
            <a:r>
              <a:rPr lang="en-US" dirty="0" smtClean="0">
                <a:solidFill>
                  <a:srgbClr val="FF0000"/>
                </a:solidFill>
                <a:latin typeface="Marker Felt"/>
                <a:cs typeface="Marker Felt"/>
              </a:rPr>
              <a:t>The author further explains the book has </a:t>
            </a:r>
            <a:r>
              <a:rPr lang="en-US" dirty="0">
                <a:solidFill>
                  <a:srgbClr val="FF0000"/>
                </a:solidFill>
                <a:latin typeface="Marker Felt"/>
                <a:cs typeface="Marker Felt"/>
              </a:rPr>
              <a:t>sold more than 65 million books. </a:t>
            </a:r>
          </a:p>
          <a:p>
            <a:pPr marL="0" indent="0">
              <a:buNone/>
            </a:pPr>
            <a:endParaRPr lang="en-US" dirty="0">
              <a:solidFill>
                <a:srgbClr val="FF0000"/>
              </a:solidFill>
              <a:latin typeface="Marker Felt"/>
              <a:cs typeface="Marker Felt"/>
            </a:endParaRPr>
          </a:p>
          <a:p>
            <a:pPr marL="0" indent="0">
              <a:buNone/>
            </a:pPr>
            <a:endParaRPr lang="en-US" dirty="0">
              <a:solidFill>
                <a:srgbClr val="FF0000"/>
              </a:solidFill>
              <a:latin typeface="Marker Felt"/>
              <a:cs typeface="Marker Felt"/>
            </a:endParaRPr>
          </a:p>
        </p:txBody>
      </p:sp>
    </p:spTree>
    <p:extLst>
      <p:ext uri="{BB962C8B-B14F-4D97-AF65-F5344CB8AC3E}">
        <p14:creationId xmlns:p14="http://schemas.microsoft.com/office/powerpoint/2010/main" val="12905732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Explain</a:t>
            </a:r>
            <a:endParaRPr lang="en-US" dirty="0">
              <a:latin typeface="Marker Felt"/>
              <a:cs typeface="Marker Felt"/>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i="1" dirty="0">
                <a:solidFill>
                  <a:srgbClr val="FF0000"/>
                </a:solidFill>
                <a:latin typeface="Marker Felt"/>
                <a:cs typeface="Marker Felt"/>
              </a:rPr>
              <a:t>The Catcher in the Rye </a:t>
            </a:r>
            <a:r>
              <a:rPr lang="en-US" dirty="0">
                <a:solidFill>
                  <a:srgbClr val="FF0000"/>
                </a:solidFill>
                <a:latin typeface="Marker Felt"/>
                <a:cs typeface="Marker Felt"/>
              </a:rPr>
              <a:t>is a popular novel dealing with complex adolescent </a:t>
            </a:r>
            <a:r>
              <a:rPr lang="en-US" dirty="0" smtClean="0">
                <a:solidFill>
                  <a:srgbClr val="FF0000"/>
                </a:solidFill>
                <a:latin typeface="Marker Felt"/>
                <a:cs typeface="Marker Felt"/>
              </a:rPr>
              <a:t>themes.  As the author states, the themes deal with topics such </a:t>
            </a:r>
            <a:r>
              <a:rPr lang="en-US" dirty="0">
                <a:solidFill>
                  <a:srgbClr val="FF0000"/>
                </a:solidFill>
                <a:latin typeface="Marker Felt"/>
                <a:cs typeface="Marker Felt"/>
              </a:rPr>
              <a:t>as angst, identity, belonging, loss, connection and alienation. The </a:t>
            </a:r>
            <a:r>
              <a:rPr lang="en-US" dirty="0" smtClean="0">
                <a:solidFill>
                  <a:srgbClr val="FF0000"/>
                </a:solidFill>
                <a:latin typeface="Marker Felt"/>
                <a:cs typeface="Marker Felt"/>
              </a:rPr>
              <a:t>author further explains that the protagonist</a:t>
            </a:r>
            <a:r>
              <a:rPr lang="en-US" dirty="0">
                <a:solidFill>
                  <a:srgbClr val="FF0000"/>
                </a:solidFill>
                <a:latin typeface="Marker Felt"/>
                <a:cs typeface="Marker Felt"/>
              </a:rPr>
              <a:t>, Holden Caulfield is an icon of teenage rebellion as the book has sold more than 65 million copies. </a:t>
            </a:r>
          </a:p>
          <a:p>
            <a:pPr marL="0" indent="0">
              <a:buNone/>
            </a:pPr>
            <a:r>
              <a:rPr lang="en-US" dirty="0" smtClean="0">
                <a:solidFill>
                  <a:srgbClr val="FF0000"/>
                </a:solidFill>
                <a:latin typeface="Marker Felt"/>
                <a:cs typeface="Marker Felt"/>
              </a:rPr>
              <a:t> </a:t>
            </a:r>
            <a:endParaRPr lang="en-US" dirty="0">
              <a:solidFill>
                <a:srgbClr val="FF0000"/>
              </a:solidFill>
              <a:latin typeface="Marker Felt"/>
              <a:cs typeface="Marker Felt"/>
            </a:endParaRPr>
          </a:p>
          <a:p>
            <a:pPr marL="0" indent="0">
              <a:buNone/>
            </a:pPr>
            <a:r>
              <a:rPr lang="en-US" dirty="0" smtClean="0">
                <a:solidFill>
                  <a:srgbClr val="FF0000"/>
                </a:solidFill>
                <a:latin typeface="Marker Felt"/>
                <a:cs typeface="Marker Felt"/>
              </a:rPr>
              <a:t> </a:t>
            </a:r>
            <a:endParaRPr lang="en-US" dirty="0">
              <a:solidFill>
                <a:srgbClr val="FF0000"/>
              </a:solidFill>
              <a:latin typeface="Marker Felt"/>
              <a:cs typeface="Marker Felt"/>
            </a:endParaRPr>
          </a:p>
        </p:txBody>
      </p:sp>
    </p:spTree>
    <p:extLst>
      <p:ext uri="{BB962C8B-B14F-4D97-AF65-F5344CB8AC3E}">
        <p14:creationId xmlns:p14="http://schemas.microsoft.com/office/powerpoint/2010/main" val="149372034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Passage #3</a:t>
            </a:r>
            <a:endParaRPr lang="en-US" dirty="0">
              <a:latin typeface="Marker Felt"/>
              <a:cs typeface="Marker Fe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Marker Felt"/>
                <a:cs typeface="Marker Felt"/>
              </a:rPr>
              <a:t>What is the main idea of this passage?  </a:t>
            </a:r>
          </a:p>
          <a:p>
            <a:pPr marL="0" indent="0">
              <a:buNone/>
            </a:pPr>
            <a:endParaRPr lang="en-US" dirty="0" smtClean="0">
              <a:latin typeface="Marker Felt"/>
              <a:cs typeface="Marker Felt"/>
            </a:endParaRPr>
          </a:p>
          <a:p>
            <a:pPr marL="0" indent="0">
              <a:buNone/>
            </a:pPr>
            <a:r>
              <a:rPr lang="en-US" dirty="0">
                <a:latin typeface="Marker Felt"/>
                <a:cs typeface="Marker Felt"/>
              </a:rPr>
              <a:t>To this day, Cleopatra remains a popular figure in Western culture. Her legacy survives in numerous works of art and the many dramatizations of her story in literature and other media, including William Shakespeare's tragedy Antony and Cleopatra. Cleopatra’s death remains a mystery with two possible scenarios: (1) that she applied a toxic ointment, or (2) that she was bitten by an asp or a cobra. Scholars remain unsure if Cleopatra poisoned herself or was murdered. </a:t>
            </a:r>
          </a:p>
          <a:p>
            <a:pPr marL="0" indent="0">
              <a:buNone/>
            </a:pPr>
            <a:endParaRPr lang="en-US" dirty="0">
              <a:latin typeface="Marker Felt"/>
              <a:cs typeface="Marker Felt"/>
            </a:endParaRPr>
          </a:p>
        </p:txBody>
      </p:sp>
    </p:spTree>
    <p:extLst>
      <p:ext uri="{BB962C8B-B14F-4D97-AF65-F5344CB8AC3E}">
        <p14:creationId xmlns:p14="http://schemas.microsoft.com/office/powerpoint/2010/main" val="324485312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Answer</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a:solidFill>
                  <a:srgbClr val="FF0000"/>
                </a:solidFill>
                <a:latin typeface="Marker Felt"/>
                <a:cs typeface="Marker Felt"/>
              </a:rPr>
              <a:t>Cleopatra leaves a dramatic legacy, including that of her mysterious death, as depicted in art and literature. </a:t>
            </a:r>
          </a:p>
          <a:p>
            <a:pPr marL="0" indent="0">
              <a:buNone/>
            </a:pPr>
            <a:r>
              <a:rPr lang="en-US" dirty="0" smtClean="0">
                <a:solidFill>
                  <a:srgbClr val="FF0000"/>
                </a:solidFill>
                <a:latin typeface="Marker Felt"/>
                <a:cs typeface="Marker Felt"/>
              </a:rPr>
              <a:t> </a:t>
            </a:r>
            <a:endParaRPr lang="en-US" dirty="0">
              <a:solidFill>
                <a:srgbClr val="FF0000"/>
              </a:solidFill>
              <a:latin typeface="Marker Felt"/>
              <a:cs typeface="Marker Felt"/>
            </a:endParaRPr>
          </a:p>
          <a:p>
            <a:pPr marL="0" indent="0">
              <a:buNone/>
            </a:pPr>
            <a:endParaRPr lang="en-US" dirty="0">
              <a:solidFill>
                <a:srgbClr val="FF0000"/>
              </a:solidFill>
              <a:latin typeface="Marker Felt"/>
              <a:cs typeface="Marker Felt"/>
            </a:endParaRPr>
          </a:p>
        </p:txBody>
      </p:sp>
    </p:spTree>
    <p:extLst>
      <p:ext uri="{BB962C8B-B14F-4D97-AF65-F5344CB8AC3E}">
        <p14:creationId xmlns:p14="http://schemas.microsoft.com/office/powerpoint/2010/main" val="107833751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Marker Felt"/>
                <a:cs typeface="Marker Felt"/>
              </a:rPr>
              <a:t>What Is Evidence and </a:t>
            </a:r>
            <a:br>
              <a:rPr lang="en-US" dirty="0" smtClean="0">
                <a:latin typeface="Marker Felt"/>
                <a:cs typeface="Marker Felt"/>
              </a:rPr>
            </a:br>
            <a:r>
              <a:rPr lang="en-US" dirty="0" smtClean="0">
                <a:latin typeface="Marker Felt"/>
                <a:cs typeface="Marker Felt"/>
              </a:rPr>
              <a:t>Why Does it Matter?</a:t>
            </a:r>
            <a:endParaRPr lang="en-US" dirty="0">
              <a:latin typeface="Marker Felt"/>
              <a:cs typeface="Marker Felt"/>
            </a:endParaRPr>
          </a:p>
        </p:txBody>
      </p:sp>
      <p:sp>
        <p:nvSpPr>
          <p:cNvPr id="5" name="Content Placeholder 4"/>
          <p:cNvSpPr>
            <a:spLocks noGrp="1"/>
          </p:cNvSpPr>
          <p:nvPr>
            <p:ph sz="half" idx="1"/>
          </p:nvPr>
        </p:nvSpPr>
        <p:spPr/>
        <p:txBody>
          <a:bodyPr>
            <a:normAutofit lnSpcReduction="10000"/>
          </a:bodyPr>
          <a:lstStyle/>
          <a:p>
            <a:pPr marL="0" indent="0">
              <a:buNone/>
              <a:defRPr/>
            </a:pPr>
            <a:r>
              <a:rPr lang="en-US" dirty="0" smtClean="0">
                <a:latin typeface="Marker Felt"/>
                <a:cs typeface="Marker Felt"/>
              </a:rPr>
              <a:t>Evidence matters </a:t>
            </a:r>
            <a:r>
              <a:rPr lang="en-US" dirty="0" smtClean="0">
                <a:latin typeface="Marker Felt"/>
                <a:cs typeface="Marker Felt"/>
              </a:rPr>
              <a:t>because providin</a:t>
            </a:r>
            <a:r>
              <a:rPr lang="en-US" dirty="0" smtClean="0">
                <a:latin typeface="Marker Felt"/>
                <a:cs typeface="Marker Felt"/>
              </a:rPr>
              <a:t>g adequate textual evidence brings credibility to your writing</a:t>
            </a:r>
            <a:r>
              <a:rPr lang="en-US" dirty="0" smtClean="0">
                <a:latin typeface="Marker Felt"/>
                <a:cs typeface="Marker Felt"/>
              </a:rPr>
              <a:t>.  In other words, your reader is more apt to believe you.    </a:t>
            </a:r>
            <a:endParaRPr lang="en-US" dirty="0" smtClean="0">
              <a:latin typeface="Marker Felt"/>
              <a:cs typeface="Marker Felt"/>
            </a:endParaRPr>
          </a:p>
          <a:p>
            <a:pPr marL="0" indent="0">
              <a:buNone/>
              <a:defRPr/>
            </a:pPr>
            <a:endParaRPr lang="en-US" dirty="0">
              <a:latin typeface="Marker Felt"/>
              <a:cs typeface="Marker Felt"/>
            </a:endParaRPr>
          </a:p>
          <a:p>
            <a:pPr marL="0" indent="0">
              <a:buNone/>
              <a:defRPr/>
            </a:pPr>
            <a:r>
              <a:rPr lang="en-US" dirty="0" smtClean="0">
                <a:latin typeface="Marker Felt"/>
                <a:cs typeface="Marker Felt"/>
              </a:rPr>
              <a:t>And everyone wants to be believed</a:t>
            </a:r>
            <a:r>
              <a:rPr lang="is-IS" dirty="0" smtClean="0">
                <a:latin typeface="Marker Felt"/>
                <a:cs typeface="Marker Felt"/>
              </a:rPr>
              <a:t>…</a:t>
            </a:r>
            <a:endParaRPr lang="en-US" dirty="0"/>
          </a:p>
        </p:txBody>
      </p:sp>
      <p:pic>
        <p:nvPicPr>
          <p:cNvPr id="6" name="Content Placeholder 5" descr="Unknown-2.jpeg"/>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318" b="4318"/>
          <a:stretch>
            <a:fillRect/>
          </a:stretch>
        </p:blipFill>
        <p:spPr/>
      </p:pic>
    </p:spTree>
    <p:extLst>
      <p:ext uri="{BB962C8B-B14F-4D97-AF65-F5344CB8AC3E}">
        <p14:creationId xmlns:p14="http://schemas.microsoft.com/office/powerpoint/2010/main" val="275926119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Cite</a:t>
            </a:r>
            <a:endParaRPr lang="en-US" dirty="0">
              <a:latin typeface="Marker Felt"/>
              <a:cs typeface="Marker Felt"/>
            </a:endParaRPr>
          </a:p>
        </p:txBody>
      </p:sp>
      <p:sp>
        <p:nvSpPr>
          <p:cNvPr id="3" name="Content Placeholder 2"/>
          <p:cNvSpPr>
            <a:spLocks noGrp="1"/>
          </p:cNvSpPr>
          <p:nvPr>
            <p:ph idx="1"/>
          </p:nvPr>
        </p:nvSpPr>
        <p:spPr/>
        <p:txBody>
          <a:bodyPr>
            <a:normAutofit/>
          </a:bodyPr>
          <a:lstStyle/>
          <a:p>
            <a:pPr marL="0" indent="0">
              <a:buNone/>
            </a:pPr>
            <a:r>
              <a:rPr lang="en-US" dirty="0" smtClean="0">
                <a:latin typeface="Marker Felt"/>
                <a:cs typeface="Marker Felt"/>
              </a:rPr>
              <a:t>What is the main idea of this passage?  </a:t>
            </a:r>
          </a:p>
          <a:p>
            <a:pPr marL="0" indent="0">
              <a:buNone/>
            </a:pPr>
            <a:endParaRPr lang="en-US" dirty="0">
              <a:latin typeface="Marker Felt"/>
              <a:cs typeface="Marker Felt"/>
            </a:endParaRPr>
          </a:p>
          <a:p>
            <a:pPr marL="0" indent="0">
              <a:buNone/>
            </a:pPr>
            <a:r>
              <a:rPr lang="en-US" dirty="0" smtClean="0">
                <a:solidFill>
                  <a:srgbClr val="FF0000"/>
                </a:solidFill>
                <a:latin typeface="Marker Felt"/>
                <a:cs typeface="Marker Felt"/>
              </a:rPr>
              <a:t>As the author states, Cleopatra is a popular </a:t>
            </a:r>
            <a:r>
              <a:rPr lang="en-US" dirty="0">
                <a:solidFill>
                  <a:srgbClr val="FF0000"/>
                </a:solidFill>
                <a:latin typeface="Marker Felt"/>
                <a:cs typeface="Marker Felt"/>
              </a:rPr>
              <a:t>figure in western culture, </a:t>
            </a:r>
            <a:r>
              <a:rPr lang="en-US" dirty="0" smtClean="0">
                <a:solidFill>
                  <a:srgbClr val="FF0000"/>
                </a:solidFill>
                <a:latin typeface="Marker Felt"/>
                <a:cs typeface="Marker Felt"/>
              </a:rPr>
              <a:t>as in </a:t>
            </a:r>
            <a:r>
              <a:rPr lang="en-US" dirty="0">
                <a:solidFill>
                  <a:srgbClr val="FF0000"/>
                </a:solidFill>
                <a:latin typeface="Marker Felt"/>
                <a:cs typeface="Marker Felt"/>
              </a:rPr>
              <a:t>Shakespeare’s </a:t>
            </a:r>
            <a:r>
              <a:rPr lang="en-US" i="1" dirty="0">
                <a:solidFill>
                  <a:srgbClr val="FF0000"/>
                </a:solidFill>
                <a:latin typeface="Marker Felt"/>
                <a:cs typeface="Marker Felt"/>
              </a:rPr>
              <a:t>Antony and Cleopatra</a:t>
            </a:r>
            <a:r>
              <a:rPr lang="en-US" dirty="0">
                <a:solidFill>
                  <a:srgbClr val="FF0000"/>
                </a:solidFill>
                <a:latin typeface="Marker Felt"/>
                <a:cs typeface="Marker Felt"/>
              </a:rPr>
              <a:t>. </a:t>
            </a:r>
            <a:r>
              <a:rPr lang="en-US" dirty="0" smtClean="0">
                <a:solidFill>
                  <a:srgbClr val="FF0000"/>
                </a:solidFill>
                <a:latin typeface="Marker Felt"/>
                <a:cs typeface="Marker Felt"/>
              </a:rPr>
              <a:t>We are informed her death </a:t>
            </a:r>
            <a:r>
              <a:rPr lang="en-US" dirty="0">
                <a:solidFill>
                  <a:srgbClr val="FF0000"/>
                </a:solidFill>
                <a:latin typeface="Marker Felt"/>
                <a:cs typeface="Marker Felt"/>
              </a:rPr>
              <a:t>is a </a:t>
            </a:r>
            <a:r>
              <a:rPr lang="en-US" dirty="0" smtClean="0">
                <a:solidFill>
                  <a:srgbClr val="FF0000"/>
                </a:solidFill>
                <a:latin typeface="Marker Felt"/>
                <a:cs typeface="Marker Felt"/>
              </a:rPr>
              <a:t>mystery.  The author further explains she could </a:t>
            </a:r>
            <a:r>
              <a:rPr lang="en-US" dirty="0">
                <a:solidFill>
                  <a:srgbClr val="FF0000"/>
                </a:solidFill>
                <a:latin typeface="Marker Felt"/>
                <a:cs typeface="Marker Felt"/>
              </a:rPr>
              <a:t>have been murdered or poisoned by an asp or toxic ointment. </a:t>
            </a:r>
          </a:p>
          <a:p>
            <a:pPr marL="0" indent="0">
              <a:buNone/>
            </a:pPr>
            <a:endParaRPr lang="en-US" dirty="0">
              <a:solidFill>
                <a:srgbClr val="FF0000"/>
              </a:solidFill>
              <a:latin typeface="Marker Felt"/>
              <a:cs typeface="Marker Felt"/>
            </a:endParaRPr>
          </a:p>
          <a:p>
            <a:pPr marL="0" indent="0">
              <a:buNone/>
            </a:pPr>
            <a:endParaRPr lang="en-US" dirty="0">
              <a:solidFill>
                <a:srgbClr val="FF0000"/>
              </a:solidFill>
              <a:latin typeface="Marker Felt"/>
              <a:cs typeface="Marker Felt"/>
            </a:endParaRPr>
          </a:p>
        </p:txBody>
      </p:sp>
    </p:spTree>
    <p:extLst>
      <p:ext uri="{BB962C8B-B14F-4D97-AF65-F5344CB8AC3E}">
        <p14:creationId xmlns:p14="http://schemas.microsoft.com/office/powerpoint/2010/main" val="32649271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Explain</a:t>
            </a:r>
            <a:endParaRPr lang="en-US" dirty="0">
              <a:latin typeface="Marker Felt"/>
              <a:cs typeface="Marker Felt"/>
            </a:endParaRPr>
          </a:p>
        </p:txBody>
      </p:sp>
      <p:sp>
        <p:nvSpPr>
          <p:cNvPr id="3" name="Content Placeholder 2"/>
          <p:cNvSpPr>
            <a:spLocks noGrp="1"/>
          </p:cNvSpPr>
          <p:nvPr>
            <p:ph idx="1"/>
          </p:nvPr>
        </p:nvSpPr>
        <p:spPr/>
        <p:txBody>
          <a:bodyPr>
            <a:normAutofit fontScale="40000" lnSpcReduction="20000"/>
          </a:bodyPr>
          <a:lstStyle/>
          <a:p>
            <a:pPr marL="0" indent="0">
              <a:buNone/>
            </a:pPr>
            <a:r>
              <a:rPr lang="en-US" sz="6700" dirty="0" smtClean="0">
                <a:latin typeface="Marker Felt"/>
                <a:cs typeface="Marker Felt"/>
              </a:rPr>
              <a:t>What is the main idea of this passage?  </a:t>
            </a:r>
          </a:p>
          <a:p>
            <a:pPr marL="0" indent="0">
              <a:buNone/>
            </a:pPr>
            <a:endParaRPr lang="en-US" sz="5100" dirty="0">
              <a:latin typeface="Marker Felt"/>
              <a:cs typeface="Marker Felt"/>
            </a:endParaRPr>
          </a:p>
          <a:p>
            <a:pPr marL="0" indent="0">
              <a:buNone/>
            </a:pPr>
            <a:r>
              <a:rPr lang="en-US" sz="6700" dirty="0" smtClean="0">
                <a:solidFill>
                  <a:srgbClr val="FF0000"/>
                </a:solidFill>
                <a:latin typeface="Marker Felt"/>
                <a:cs typeface="Marker Felt"/>
              </a:rPr>
              <a:t>Cleopatra </a:t>
            </a:r>
            <a:r>
              <a:rPr lang="en-US" sz="6700" dirty="0">
                <a:solidFill>
                  <a:srgbClr val="FF0000"/>
                </a:solidFill>
                <a:latin typeface="Marker Felt"/>
                <a:cs typeface="Marker Felt"/>
              </a:rPr>
              <a:t>leaves a dramatic legacy, including that of her mysterious death, as depicted in art and literature</a:t>
            </a:r>
            <a:r>
              <a:rPr lang="en-US" sz="6700" dirty="0" smtClean="0">
                <a:solidFill>
                  <a:srgbClr val="FF0000"/>
                </a:solidFill>
                <a:latin typeface="Marker Felt"/>
                <a:cs typeface="Marker Felt"/>
              </a:rPr>
              <a:t>. </a:t>
            </a:r>
            <a:r>
              <a:rPr lang="en-US" sz="6700" dirty="0">
                <a:solidFill>
                  <a:srgbClr val="FF0000"/>
                </a:solidFill>
                <a:latin typeface="Marker Felt"/>
                <a:cs typeface="Marker Felt"/>
              </a:rPr>
              <a:t>As the author states, Cleopatra is a popular figure in western culture, as in Shakespeare’s </a:t>
            </a:r>
            <a:r>
              <a:rPr lang="en-US" sz="6700" i="1" dirty="0">
                <a:solidFill>
                  <a:srgbClr val="FF0000"/>
                </a:solidFill>
                <a:latin typeface="Marker Felt"/>
                <a:cs typeface="Marker Felt"/>
              </a:rPr>
              <a:t>Antony and Cleopatra</a:t>
            </a:r>
            <a:r>
              <a:rPr lang="en-US" sz="6700" dirty="0">
                <a:solidFill>
                  <a:srgbClr val="FF0000"/>
                </a:solidFill>
                <a:latin typeface="Marker Felt"/>
                <a:cs typeface="Marker Felt"/>
              </a:rPr>
              <a:t>. We are informed her death is a mystery.  The author further explains she could have been murdered or poisoned by an asp or toxic ointment. </a:t>
            </a:r>
          </a:p>
          <a:p>
            <a:pPr marL="0" indent="0">
              <a:buNone/>
            </a:pPr>
            <a:endParaRPr lang="en-US" sz="5100" dirty="0">
              <a:solidFill>
                <a:srgbClr val="FF0000"/>
              </a:solidFill>
              <a:latin typeface="Marker Felt"/>
              <a:cs typeface="Marker Felt"/>
            </a:endParaRPr>
          </a:p>
          <a:p>
            <a:pPr marL="0" indent="0">
              <a:buNone/>
            </a:pPr>
            <a:r>
              <a:rPr lang="en-US" sz="5100" dirty="0">
                <a:solidFill>
                  <a:srgbClr val="FF0000"/>
                </a:solidFill>
                <a:latin typeface="Marker Felt"/>
                <a:cs typeface="Marker Felt"/>
              </a:rPr>
              <a:t> </a:t>
            </a:r>
          </a:p>
          <a:p>
            <a:pPr marL="0" indent="0">
              <a:buNone/>
            </a:pPr>
            <a:endParaRPr lang="en-US" dirty="0">
              <a:solidFill>
                <a:srgbClr val="FF0000"/>
              </a:solidFill>
              <a:latin typeface="Marker Felt"/>
              <a:cs typeface="Marker Felt"/>
            </a:endParaRPr>
          </a:p>
          <a:p>
            <a:pPr marL="0" indent="0">
              <a:buNone/>
            </a:pPr>
            <a:r>
              <a:rPr lang="en-US" dirty="0" smtClean="0">
                <a:solidFill>
                  <a:srgbClr val="FF0000"/>
                </a:solidFill>
                <a:latin typeface="Marker Felt"/>
                <a:cs typeface="Marker Felt"/>
              </a:rPr>
              <a:t> </a:t>
            </a:r>
            <a:endParaRPr lang="en-US" dirty="0">
              <a:solidFill>
                <a:srgbClr val="FF0000"/>
              </a:solidFill>
              <a:latin typeface="Marker Felt"/>
              <a:cs typeface="Marker Felt"/>
            </a:endParaRPr>
          </a:p>
        </p:txBody>
      </p:sp>
    </p:spTree>
    <p:extLst>
      <p:ext uri="{BB962C8B-B14F-4D97-AF65-F5344CB8AC3E}">
        <p14:creationId xmlns:p14="http://schemas.microsoft.com/office/powerpoint/2010/main" val="339618028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arker Felt"/>
                <a:cs typeface="Marker Felt"/>
              </a:rPr>
              <a:t>Remember</a:t>
            </a:r>
            <a:r>
              <a:rPr lang="is-IS" dirty="0" smtClean="0">
                <a:latin typeface="Marker Felt"/>
                <a:cs typeface="Marker Felt"/>
              </a:rPr>
              <a:t>…</a:t>
            </a:r>
            <a:endParaRPr lang="en-US" dirty="0">
              <a:latin typeface="Marker Felt"/>
              <a:cs typeface="Marker Felt"/>
            </a:endParaRPr>
          </a:p>
        </p:txBody>
      </p:sp>
      <p:sp>
        <p:nvSpPr>
          <p:cNvPr id="5" name="Content Placeholder 4"/>
          <p:cNvSpPr>
            <a:spLocks noGrp="1"/>
          </p:cNvSpPr>
          <p:nvPr>
            <p:ph sz="half" idx="1"/>
          </p:nvPr>
        </p:nvSpPr>
        <p:spPr/>
        <p:txBody>
          <a:bodyPr>
            <a:normAutofit fontScale="92500"/>
          </a:bodyPr>
          <a:lstStyle/>
          <a:p>
            <a:pPr marL="0" indent="0">
              <a:buNone/>
              <a:defRPr/>
            </a:pPr>
            <a:r>
              <a:rPr lang="en-US" dirty="0" smtClean="0">
                <a:latin typeface="Marker Felt"/>
                <a:cs typeface="Marker Felt"/>
              </a:rPr>
              <a:t>A.C.E. is a writing strategy that helps organize your thoughts and reminds you to support evidence with a simple acronym:</a:t>
            </a:r>
          </a:p>
          <a:p>
            <a:pPr marL="0" indent="0">
              <a:buNone/>
              <a:defRPr/>
            </a:pPr>
            <a:endParaRPr lang="en-US" dirty="0" smtClean="0">
              <a:latin typeface="Marker Felt"/>
              <a:cs typeface="Marker Felt"/>
            </a:endParaRPr>
          </a:p>
          <a:p>
            <a:pPr marL="0" indent="0">
              <a:buNone/>
              <a:defRPr/>
            </a:pPr>
            <a:r>
              <a:rPr lang="en-US" sz="3600" dirty="0" smtClean="0">
                <a:latin typeface="Marker Felt"/>
                <a:cs typeface="Marker Felt"/>
              </a:rPr>
              <a:t>A – Answer</a:t>
            </a:r>
          </a:p>
          <a:p>
            <a:pPr marL="0" indent="0">
              <a:buNone/>
              <a:defRPr/>
            </a:pPr>
            <a:r>
              <a:rPr lang="en-US" sz="3600" dirty="0" smtClean="0">
                <a:latin typeface="Marker Felt"/>
                <a:cs typeface="Marker Felt"/>
              </a:rPr>
              <a:t>C – Cite</a:t>
            </a:r>
          </a:p>
          <a:p>
            <a:pPr marL="0" indent="0">
              <a:buNone/>
              <a:defRPr/>
            </a:pPr>
            <a:r>
              <a:rPr lang="en-US" sz="3600" dirty="0" smtClean="0">
                <a:latin typeface="Marker Felt"/>
                <a:cs typeface="Marker Felt"/>
              </a:rPr>
              <a:t>E - Explain</a:t>
            </a:r>
            <a:endParaRPr lang="en-US" sz="3600" dirty="0">
              <a:latin typeface="Marker Felt"/>
              <a:cs typeface="Marker Felt"/>
            </a:endParaRPr>
          </a:p>
          <a:p>
            <a:pPr marL="0" indent="0">
              <a:buNone/>
            </a:pPr>
            <a:endParaRPr lang="en-US" dirty="0"/>
          </a:p>
        </p:txBody>
      </p:sp>
      <p:pic>
        <p:nvPicPr>
          <p:cNvPr id="3" name="Content Placeholder 2" descr="images-2.jpeg"/>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0961" r="10961"/>
          <a:stretch>
            <a:fillRect/>
          </a:stretch>
        </p:blipFill>
        <p:spPr/>
      </p:pic>
    </p:spTree>
    <p:extLst>
      <p:ext uri="{BB962C8B-B14F-4D97-AF65-F5344CB8AC3E}">
        <p14:creationId xmlns:p14="http://schemas.microsoft.com/office/powerpoint/2010/main" val="148400603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latin typeface="Marker Felt"/>
                <a:cs typeface="Marker Felt"/>
              </a:rPr>
              <a:t>Congratulations! </a:t>
            </a:r>
            <a:br>
              <a:rPr lang="en-US" dirty="0" smtClean="0">
                <a:latin typeface="Marker Felt"/>
                <a:cs typeface="Marker Felt"/>
              </a:rPr>
            </a:br>
            <a:r>
              <a:rPr lang="en-US" dirty="0" smtClean="0">
                <a:latin typeface="Marker Felt"/>
                <a:cs typeface="Marker Felt"/>
              </a:rPr>
              <a:t>You are now A.C.E. Certified.  </a:t>
            </a:r>
            <a:endParaRPr lang="en-US" dirty="0">
              <a:latin typeface="Marker Felt"/>
              <a:cs typeface="Marker Felt"/>
            </a:endParaRPr>
          </a:p>
        </p:txBody>
      </p:sp>
      <p:pic>
        <p:nvPicPr>
          <p:cNvPr id="3" name="Content Placeholder 2" descr="images-20.jpeg"/>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8678" b="8678"/>
          <a:stretch>
            <a:fillRect/>
          </a:stretch>
        </p:blipFill>
        <p:spPr/>
      </p:pic>
    </p:spTree>
    <p:extLst>
      <p:ext uri="{BB962C8B-B14F-4D97-AF65-F5344CB8AC3E}">
        <p14:creationId xmlns:p14="http://schemas.microsoft.com/office/powerpoint/2010/main" val="49429963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smtClean="0"/>
              <a:t>©Kimberly Dana</a:t>
            </a:r>
            <a:endParaRPr lang="en-US" dirty="0"/>
          </a:p>
          <a:p>
            <a:pPr marL="0" indent="0" algn="ctr">
              <a:buNone/>
            </a:pPr>
            <a:r>
              <a:rPr lang="en-US" dirty="0" smtClean="0"/>
              <a:t>Kimberly Dana is an award-winning teacher and author. </a:t>
            </a:r>
          </a:p>
          <a:p>
            <a:pPr marL="0" indent="0" algn="ctr">
              <a:buNone/>
            </a:pPr>
            <a:endParaRPr lang="en-US" dirty="0"/>
          </a:p>
          <a:p>
            <a:pPr marL="0" indent="0" algn="ctr">
              <a:buNone/>
            </a:pPr>
            <a:r>
              <a:rPr lang="en-US" dirty="0" smtClean="0"/>
              <a:t> For more classroom ideas and activities, go to:</a:t>
            </a:r>
          </a:p>
          <a:p>
            <a:pPr marL="0" indent="0" algn="ctr">
              <a:buNone/>
            </a:pPr>
            <a:endParaRPr lang="en-US" dirty="0"/>
          </a:p>
          <a:p>
            <a:pPr marL="0" indent="0" algn="ctr">
              <a:buNone/>
            </a:pPr>
            <a:r>
              <a:rPr lang="en-US" dirty="0" smtClean="0"/>
              <a:t> http://kimberlydana.com</a:t>
            </a:r>
          </a:p>
          <a:p>
            <a:pPr marL="0" indent="0" algn="ctr">
              <a:buNone/>
            </a:pPr>
            <a:endParaRPr lang="en-US" dirty="0" smtClean="0"/>
          </a:p>
          <a:p>
            <a:pPr marL="0" indent="0" algn="ctr">
              <a:buNone/>
            </a:pPr>
            <a:r>
              <a:rPr lang="en-US" dirty="0"/>
              <a:t>http://www.teacherspayteachers.com/Store/Kimberly-Dana</a:t>
            </a:r>
          </a:p>
        </p:txBody>
      </p:sp>
    </p:spTree>
    <p:extLst>
      <p:ext uri="{BB962C8B-B14F-4D97-AF65-F5344CB8AC3E}">
        <p14:creationId xmlns:p14="http://schemas.microsoft.com/office/powerpoint/2010/main" val="391408542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Marker Felt"/>
                <a:cs typeface="Marker Felt"/>
              </a:rPr>
              <a:t>What Are Examples of Evidence?</a:t>
            </a:r>
            <a:endParaRPr lang="en-US" dirty="0">
              <a:latin typeface="Marker Felt"/>
              <a:cs typeface="Marker Felt"/>
            </a:endParaRPr>
          </a:p>
        </p:txBody>
      </p:sp>
      <p:sp>
        <p:nvSpPr>
          <p:cNvPr id="5" name="Content Placeholder 4"/>
          <p:cNvSpPr>
            <a:spLocks noGrp="1"/>
          </p:cNvSpPr>
          <p:nvPr>
            <p:ph sz="half" idx="1"/>
          </p:nvPr>
        </p:nvSpPr>
        <p:spPr/>
        <p:txBody>
          <a:bodyPr>
            <a:normAutofit fontScale="92500" lnSpcReduction="20000"/>
          </a:bodyPr>
          <a:lstStyle/>
          <a:p>
            <a:pPr marL="0" indent="0">
              <a:buNone/>
              <a:defRPr/>
            </a:pPr>
            <a:r>
              <a:rPr lang="en-US" dirty="0" smtClean="0">
                <a:latin typeface="Marker Felt"/>
                <a:cs typeface="Marker Felt"/>
              </a:rPr>
              <a:t>Textual evidence can be any of the following:</a:t>
            </a:r>
          </a:p>
          <a:p>
            <a:pPr marL="0" indent="0">
              <a:buNone/>
              <a:defRPr/>
            </a:pPr>
            <a:endParaRPr lang="en-US" dirty="0" smtClean="0">
              <a:latin typeface="Marker Felt"/>
              <a:cs typeface="Marker Felt"/>
            </a:endParaRPr>
          </a:p>
          <a:p>
            <a:pPr>
              <a:buFont typeface="Wingdings" charset="2"/>
              <a:buChar char="Ø"/>
              <a:defRPr/>
            </a:pPr>
            <a:r>
              <a:rPr lang="en-US" dirty="0" smtClean="0">
                <a:latin typeface="Marker Felt"/>
                <a:cs typeface="Marker Felt"/>
              </a:rPr>
              <a:t>Facts</a:t>
            </a:r>
          </a:p>
          <a:p>
            <a:pPr>
              <a:buFont typeface="Wingdings" charset="2"/>
              <a:buChar char="Ø"/>
              <a:defRPr/>
            </a:pPr>
            <a:r>
              <a:rPr lang="en-US" dirty="0" smtClean="0">
                <a:latin typeface="Marker Felt"/>
                <a:cs typeface="Marker Felt"/>
              </a:rPr>
              <a:t>Statistics</a:t>
            </a:r>
          </a:p>
          <a:p>
            <a:pPr>
              <a:buFont typeface="Wingdings" charset="2"/>
              <a:buChar char="Ø"/>
              <a:defRPr/>
            </a:pPr>
            <a:r>
              <a:rPr lang="en-US" dirty="0" smtClean="0">
                <a:latin typeface="Marker Felt"/>
                <a:cs typeface="Marker Felt"/>
              </a:rPr>
              <a:t>Testimonials</a:t>
            </a:r>
          </a:p>
          <a:p>
            <a:pPr>
              <a:buFont typeface="Wingdings" charset="2"/>
              <a:buChar char="Ø"/>
              <a:defRPr/>
            </a:pPr>
            <a:r>
              <a:rPr lang="en-US" dirty="0" smtClean="0">
                <a:latin typeface="Marker Felt"/>
                <a:cs typeface="Marker Felt"/>
              </a:rPr>
              <a:t>Data</a:t>
            </a:r>
          </a:p>
          <a:p>
            <a:pPr>
              <a:buFont typeface="Wingdings" charset="2"/>
              <a:buChar char="Ø"/>
              <a:defRPr/>
            </a:pPr>
            <a:r>
              <a:rPr lang="en-US" dirty="0" smtClean="0">
                <a:latin typeface="Marker Felt"/>
                <a:cs typeface="Marker Felt"/>
              </a:rPr>
              <a:t>Quotations</a:t>
            </a:r>
          </a:p>
          <a:p>
            <a:pPr>
              <a:buFont typeface="Wingdings" charset="2"/>
              <a:buChar char="Ø"/>
              <a:defRPr/>
            </a:pPr>
            <a:r>
              <a:rPr lang="en-US" dirty="0" smtClean="0">
                <a:latin typeface="Marker Felt"/>
                <a:cs typeface="Marker Felt"/>
              </a:rPr>
              <a:t>Graphs</a:t>
            </a:r>
          </a:p>
          <a:p>
            <a:pPr>
              <a:buFont typeface="Wingdings" charset="2"/>
              <a:buChar char="Ø"/>
              <a:defRPr/>
            </a:pPr>
            <a:r>
              <a:rPr lang="en-US" dirty="0" smtClean="0">
                <a:latin typeface="Marker Felt"/>
                <a:cs typeface="Marker Felt"/>
              </a:rPr>
              <a:t>Illustrations</a:t>
            </a:r>
          </a:p>
          <a:p>
            <a:pPr>
              <a:buFont typeface="Wingdings" charset="2"/>
              <a:buChar char="Ø"/>
              <a:defRPr/>
            </a:pPr>
            <a:r>
              <a:rPr lang="en-US" dirty="0" smtClean="0">
                <a:latin typeface="Marker Felt"/>
                <a:cs typeface="Marker Felt"/>
              </a:rPr>
              <a:t>Plot points</a:t>
            </a:r>
            <a:endParaRPr lang="en-US" dirty="0"/>
          </a:p>
        </p:txBody>
      </p:sp>
      <p:pic>
        <p:nvPicPr>
          <p:cNvPr id="3" name="Content Placeholder 2" descr="Unknown-4.jpeg"/>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5185" r="5185"/>
          <a:stretch>
            <a:fillRect/>
          </a:stretch>
        </p:blipFill>
        <p:spPr/>
      </p:pic>
    </p:spTree>
    <p:extLst>
      <p:ext uri="{BB962C8B-B14F-4D97-AF65-F5344CB8AC3E}">
        <p14:creationId xmlns:p14="http://schemas.microsoft.com/office/powerpoint/2010/main" val="157491613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1000"/>
                                        <p:tgtEl>
                                          <p:spTgt spid="5">
                                            <p:txEl>
                                              <p:pRg st="5" end="5"/>
                                            </p:txEl>
                                          </p:spTgt>
                                        </p:tgtEl>
                                      </p:cBhvr>
                                    </p:animEffect>
                                    <p:anim calcmode="lin" valueType="num">
                                      <p:cBhvr>
                                        <p:cTn id="2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1000"/>
                                        <p:tgtEl>
                                          <p:spTgt spid="5">
                                            <p:txEl>
                                              <p:pRg st="6" end="6"/>
                                            </p:txEl>
                                          </p:spTgt>
                                        </p:tgtEl>
                                      </p:cBhvr>
                                    </p:animEffect>
                                    <p:anim calcmode="lin" valueType="num">
                                      <p:cBhvr>
                                        <p:cTn id="2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1000"/>
                                        <p:tgtEl>
                                          <p:spTgt spid="5">
                                            <p:txEl>
                                              <p:pRg st="7" end="7"/>
                                            </p:txEl>
                                          </p:spTgt>
                                        </p:tgtEl>
                                      </p:cBhvr>
                                    </p:animEffect>
                                    <p:anim calcmode="lin" valueType="num">
                                      <p:cBhvr>
                                        <p:cTn id="3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1000"/>
                                        <p:tgtEl>
                                          <p:spTgt spid="5">
                                            <p:txEl>
                                              <p:pRg st="8" end="8"/>
                                            </p:txEl>
                                          </p:spTgt>
                                        </p:tgtEl>
                                      </p:cBhvr>
                                    </p:animEffect>
                                    <p:anim calcmode="lin" valueType="num">
                                      <p:cBhvr>
                                        <p:cTn id="3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1000"/>
                                        <p:tgtEl>
                                          <p:spTgt spid="5">
                                            <p:txEl>
                                              <p:pRg st="9" end="9"/>
                                            </p:txEl>
                                          </p:spTgt>
                                        </p:tgtEl>
                                      </p:cBhvr>
                                    </p:animEffect>
                                    <p:anim calcmode="lin" valueType="num">
                                      <p:cBhvr>
                                        <p:cTn id="4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arker Felt"/>
                <a:cs typeface="Marker Felt"/>
              </a:rPr>
              <a:t>Let’s Break </a:t>
            </a:r>
            <a:r>
              <a:rPr lang="en-US" dirty="0" smtClean="0">
                <a:latin typeface="Marker Felt"/>
                <a:cs typeface="Marker Felt"/>
              </a:rPr>
              <a:t>Our Strategy</a:t>
            </a:r>
            <a:r>
              <a:rPr lang="en-US" dirty="0" smtClean="0">
                <a:latin typeface="Marker Felt"/>
                <a:cs typeface="Marker Felt"/>
              </a:rPr>
              <a:t> </a:t>
            </a:r>
            <a:r>
              <a:rPr lang="en-US" dirty="0" smtClean="0">
                <a:latin typeface="Marker Felt"/>
                <a:cs typeface="Marker Felt"/>
              </a:rPr>
              <a:t>Down</a:t>
            </a:r>
            <a:r>
              <a:rPr lang="is-IS" dirty="0" smtClean="0">
                <a:latin typeface="Marker Felt"/>
                <a:cs typeface="Marker Felt"/>
              </a:rPr>
              <a:t>…</a:t>
            </a:r>
            <a:endParaRPr lang="en-US" dirty="0">
              <a:latin typeface="Marker Felt"/>
              <a:cs typeface="Marker Felt"/>
            </a:endParaRPr>
          </a:p>
        </p:txBody>
      </p:sp>
      <p:pic>
        <p:nvPicPr>
          <p:cNvPr id="3" name="Content Placeholder 2" descr="Unknown-3.png"/>
          <p:cNvPicPr>
            <a:picLocks noGrp="1" noChangeAspect="1"/>
          </p:cNvPicPr>
          <p:nvPr>
            <p:ph idx="1"/>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2155" r="-22155" b="5862"/>
          <a:stretch/>
        </p:blipFill>
        <p:spPr>
          <a:xfrm>
            <a:off x="457200" y="1828122"/>
            <a:ext cx="8229600" cy="4260643"/>
          </a:xfrm>
        </p:spPr>
      </p:pic>
    </p:spTree>
    <p:extLst>
      <p:ext uri="{BB962C8B-B14F-4D97-AF65-F5344CB8AC3E}">
        <p14:creationId xmlns:p14="http://schemas.microsoft.com/office/powerpoint/2010/main" val="311871255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Marker Felt"/>
                <a:cs typeface="Marker Felt"/>
              </a:rPr>
              <a:t>A - Answer</a:t>
            </a:r>
            <a:endParaRPr lang="en-US" dirty="0">
              <a:latin typeface="Marker Felt"/>
              <a:cs typeface="Marker Felt"/>
            </a:endParaRPr>
          </a:p>
        </p:txBody>
      </p:sp>
      <p:sp>
        <p:nvSpPr>
          <p:cNvPr id="5" name="Content Placeholder 4"/>
          <p:cNvSpPr>
            <a:spLocks noGrp="1"/>
          </p:cNvSpPr>
          <p:nvPr>
            <p:ph sz="half" idx="1"/>
          </p:nvPr>
        </p:nvSpPr>
        <p:spPr/>
        <p:txBody>
          <a:bodyPr>
            <a:normAutofit fontScale="85000" lnSpcReduction="20000"/>
          </a:bodyPr>
          <a:lstStyle/>
          <a:p>
            <a:pPr marL="514350" indent="-514350">
              <a:buFont typeface="+mj-lt"/>
              <a:buAutoNum type="arabicParenR"/>
              <a:defRPr/>
            </a:pPr>
            <a:r>
              <a:rPr lang="en-US" dirty="0" smtClean="0">
                <a:latin typeface="Marker Felt"/>
                <a:cs typeface="Marker Felt"/>
              </a:rPr>
              <a:t>Answer the prompt or question using conviction (a firmly held belief or opinion).  This will be your topic sentence.</a:t>
            </a:r>
          </a:p>
          <a:p>
            <a:pPr marL="514350" indent="-514350">
              <a:buFont typeface="+mj-lt"/>
              <a:buAutoNum type="arabicParenR"/>
              <a:defRPr/>
            </a:pPr>
            <a:endParaRPr lang="en-US" dirty="0" smtClean="0">
              <a:latin typeface="Marker Felt"/>
              <a:cs typeface="Marker Felt"/>
            </a:endParaRPr>
          </a:p>
          <a:p>
            <a:pPr marL="514350" indent="-514350">
              <a:buFont typeface="+mj-lt"/>
              <a:buAutoNum type="arabicParenR"/>
              <a:defRPr/>
            </a:pPr>
            <a:r>
              <a:rPr lang="en-US" dirty="0" smtClean="0">
                <a:latin typeface="Marker Felt"/>
                <a:cs typeface="Marker Felt"/>
              </a:rPr>
              <a:t>Use key words from the question in your response.</a:t>
            </a:r>
          </a:p>
          <a:p>
            <a:pPr marL="514350" indent="-514350">
              <a:buFont typeface="+mj-lt"/>
              <a:buAutoNum type="arabicParenR"/>
              <a:defRPr/>
            </a:pPr>
            <a:endParaRPr lang="en-US" dirty="0">
              <a:latin typeface="Marker Felt"/>
              <a:cs typeface="Marker Felt"/>
            </a:endParaRPr>
          </a:p>
          <a:p>
            <a:pPr marL="514350" indent="-514350">
              <a:buFont typeface="+mj-lt"/>
              <a:buAutoNum type="arabicParenR"/>
              <a:defRPr/>
            </a:pPr>
            <a:r>
              <a:rPr lang="en-US" dirty="0" smtClean="0">
                <a:latin typeface="Marker Felt"/>
                <a:cs typeface="Marker Felt"/>
              </a:rPr>
              <a:t>Make sure you completely answer the question.</a:t>
            </a:r>
          </a:p>
          <a:p>
            <a:pPr marL="0" indent="0">
              <a:buNone/>
              <a:defRPr/>
            </a:pPr>
            <a:endParaRPr lang="en-US" dirty="0" smtClean="0">
              <a:latin typeface="Marker Felt"/>
              <a:cs typeface="Marker Felt"/>
            </a:endParaRPr>
          </a:p>
          <a:p>
            <a:pPr marL="0" indent="0">
              <a:buNone/>
              <a:defRPr/>
            </a:pPr>
            <a:endParaRPr lang="en-US" dirty="0"/>
          </a:p>
        </p:txBody>
      </p:sp>
      <p:pic>
        <p:nvPicPr>
          <p:cNvPr id="6" name="Content Placeholder 5" descr="Unknown-1.jpeg"/>
          <p:cNvPicPr>
            <a:picLocks noGrp="1" noChangeAspect="1"/>
          </p:cNvPicPr>
          <p:nvPr>
            <p:ph sz="half" idx="2"/>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1011" r="11011" b="6582"/>
          <a:stretch/>
        </p:blipFill>
        <p:spPr>
          <a:xfrm>
            <a:off x="4648200" y="1763002"/>
            <a:ext cx="4038600" cy="4228082"/>
          </a:xfrm>
        </p:spPr>
      </p:pic>
    </p:spTree>
    <p:extLst>
      <p:ext uri="{BB962C8B-B14F-4D97-AF65-F5344CB8AC3E}">
        <p14:creationId xmlns:p14="http://schemas.microsoft.com/office/powerpoint/2010/main" val="67483512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Marker Felt"/>
                <a:cs typeface="Marker Felt"/>
              </a:rPr>
              <a:t>C</a:t>
            </a:r>
            <a:r>
              <a:rPr lang="en-US" dirty="0" smtClean="0">
                <a:latin typeface="Marker Felt"/>
                <a:cs typeface="Marker Felt"/>
              </a:rPr>
              <a:t> - Cite</a:t>
            </a:r>
            <a:endParaRPr lang="en-US" dirty="0">
              <a:latin typeface="Marker Felt"/>
              <a:cs typeface="Marker Felt"/>
            </a:endParaRPr>
          </a:p>
        </p:txBody>
      </p:sp>
      <p:sp>
        <p:nvSpPr>
          <p:cNvPr id="5" name="Content Placeholder 4"/>
          <p:cNvSpPr>
            <a:spLocks noGrp="1"/>
          </p:cNvSpPr>
          <p:nvPr>
            <p:ph sz="half" idx="1"/>
          </p:nvPr>
        </p:nvSpPr>
        <p:spPr/>
        <p:txBody>
          <a:bodyPr>
            <a:normAutofit fontScale="70000" lnSpcReduction="20000"/>
          </a:bodyPr>
          <a:lstStyle/>
          <a:p>
            <a:pPr marL="0" indent="0">
              <a:buNone/>
              <a:defRPr/>
            </a:pPr>
            <a:r>
              <a:rPr lang="en-US" sz="3600" dirty="0" smtClean="0">
                <a:latin typeface="Marker Felt"/>
                <a:cs typeface="Marker Felt"/>
              </a:rPr>
              <a:t>Cite evidence from the text to support your answer, using any of the following:</a:t>
            </a:r>
          </a:p>
          <a:p>
            <a:pPr marL="0" indent="0">
              <a:buNone/>
              <a:defRPr/>
            </a:pPr>
            <a:r>
              <a:rPr lang="en-US" sz="3600" dirty="0" smtClean="0">
                <a:latin typeface="Marker Felt"/>
                <a:cs typeface="Marker Felt"/>
              </a:rPr>
              <a:t> </a:t>
            </a:r>
          </a:p>
          <a:p>
            <a:pPr>
              <a:buFont typeface="Wingdings" charset="2"/>
              <a:buChar char="Ø"/>
              <a:defRPr/>
            </a:pPr>
            <a:r>
              <a:rPr lang="en-US" sz="3600" dirty="0">
                <a:latin typeface="Marker Felt"/>
                <a:cs typeface="Marker Felt"/>
              </a:rPr>
              <a:t>Facts</a:t>
            </a:r>
          </a:p>
          <a:p>
            <a:pPr>
              <a:buFont typeface="Wingdings" charset="2"/>
              <a:buChar char="Ø"/>
              <a:defRPr/>
            </a:pPr>
            <a:r>
              <a:rPr lang="en-US" sz="3600" dirty="0">
                <a:latin typeface="Marker Felt"/>
                <a:cs typeface="Marker Felt"/>
              </a:rPr>
              <a:t>Statistics</a:t>
            </a:r>
          </a:p>
          <a:p>
            <a:pPr>
              <a:buFont typeface="Wingdings" charset="2"/>
              <a:buChar char="Ø"/>
              <a:defRPr/>
            </a:pPr>
            <a:r>
              <a:rPr lang="en-US" sz="3600" dirty="0">
                <a:latin typeface="Marker Felt"/>
                <a:cs typeface="Marker Felt"/>
              </a:rPr>
              <a:t>Testimonials</a:t>
            </a:r>
          </a:p>
          <a:p>
            <a:pPr>
              <a:buFont typeface="Wingdings" charset="2"/>
              <a:buChar char="Ø"/>
              <a:defRPr/>
            </a:pPr>
            <a:r>
              <a:rPr lang="en-US" sz="3600" dirty="0">
                <a:latin typeface="Marker Felt"/>
                <a:cs typeface="Marker Felt"/>
              </a:rPr>
              <a:t>Data</a:t>
            </a:r>
          </a:p>
          <a:p>
            <a:pPr>
              <a:buFont typeface="Wingdings" charset="2"/>
              <a:buChar char="Ø"/>
              <a:defRPr/>
            </a:pPr>
            <a:r>
              <a:rPr lang="en-US" sz="3600" dirty="0">
                <a:latin typeface="Marker Felt"/>
                <a:cs typeface="Marker Felt"/>
              </a:rPr>
              <a:t>Quotations</a:t>
            </a:r>
          </a:p>
          <a:p>
            <a:pPr>
              <a:buFont typeface="Wingdings" charset="2"/>
              <a:buChar char="Ø"/>
              <a:defRPr/>
            </a:pPr>
            <a:r>
              <a:rPr lang="en-US" sz="3600" dirty="0">
                <a:latin typeface="Marker Felt"/>
                <a:cs typeface="Marker Felt"/>
              </a:rPr>
              <a:t>Graphs</a:t>
            </a:r>
          </a:p>
          <a:p>
            <a:pPr>
              <a:buFont typeface="Wingdings" charset="2"/>
              <a:buChar char="Ø"/>
              <a:defRPr/>
            </a:pPr>
            <a:r>
              <a:rPr lang="en-US" sz="3600" dirty="0">
                <a:latin typeface="Marker Felt"/>
                <a:cs typeface="Marker Felt"/>
              </a:rPr>
              <a:t>Illustrations</a:t>
            </a:r>
          </a:p>
          <a:p>
            <a:pPr>
              <a:buFont typeface="Wingdings" charset="2"/>
              <a:buChar char="Ø"/>
              <a:defRPr/>
            </a:pPr>
            <a:r>
              <a:rPr lang="en-US" sz="3600" dirty="0">
                <a:latin typeface="Marker Felt"/>
                <a:cs typeface="Marker Felt"/>
              </a:rPr>
              <a:t>Plot points</a:t>
            </a:r>
            <a:endParaRPr lang="en-US" sz="3600" dirty="0"/>
          </a:p>
          <a:p>
            <a:pPr marL="0" indent="0">
              <a:buNone/>
              <a:defRPr/>
            </a:pPr>
            <a:endParaRPr lang="en-US" dirty="0" smtClean="0">
              <a:latin typeface="Marker Felt"/>
              <a:cs typeface="Marker Felt"/>
            </a:endParaRPr>
          </a:p>
          <a:p>
            <a:pPr marL="0" indent="0">
              <a:buNone/>
              <a:defRPr/>
            </a:pPr>
            <a:endParaRPr lang="en-US" dirty="0"/>
          </a:p>
        </p:txBody>
      </p:sp>
      <p:pic>
        <p:nvPicPr>
          <p:cNvPr id="3" name="Content Placeholder 2" descr="Unknown-3.jpeg"/>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1839" b="1839"/>
          <a:stretch>
            <a:fillRect/>
          </a:stretch>
        </p:blipFill>
        <p:spPr/>
      </p:pic>
    </p:spTree>
    <p:extLst>
      <p:ext uri="{BB962C8B-B14F-4D97-AF65-F5344CB8AC3E}">
        <p14:creationId xmlns:p14="http://schemas.microsoft.com/office/powerpoint/2010/main" val="126180919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1000"/>
                                        <p:tgtEl>
                                          <p:spTgt spid="5">
                                            <p:txEl>
                                              <p:pRg st="5" end="5"/>
                                            </p:txEl>
                                          </p:spTgt>
                                        </p:tgtEl>
                                      </p:cBhvr>
                                    </p:animEffect>
                                    <p:anim calcmode="lin" valueType="num">
                                      <p:cBhvr>
                                        <p:cTn id="2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1000"/>
                                        <p:tgtEl>
                                          <p:spTgt spid="5">
                                            <p:txEl>
                                              <p:pRg st="6" end="6"/>
                                            </p:txEl>
                                          </p:spTgt>
                                        </p:tgtEl>
                                      </p:cBhvr>
                                    </p:animEffect>
                                    <p:anim calcmode="lin" valueType="num">
                                      <p:cBhvr>
                                        <p:cTn id="2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1000"/>
                                        <p:tgtEl>
                                          <p:spTgt spid="5">
                                            <p:txEl>
                                              <p:pRg st="7" end="7"/>
                                            </p:txEl>
                                          </p:spTgt>
                                        </p:tgtEl>
                                      </p:cBhvr>
                                    </p:animEffect>
                                    <p:anim calcmode="lin" valueType="num">
                                      <p:cBhvr>
                                        <p:cTn id="3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1000"/>
                                        <p:tgtEl>
                                          <p:spTgt spid="5">
                                            <p:txEl>
                                              <p:pRg st="8" end="8"/>
                                            </p:txEl>
                                          </p:spTgt>
                                        </p:tgtEl>
                                      </p:cBhvr>
                                    </p:animEffect>
                                    <p:anim calcmode="lin" valueType="num">
                                      <p:cBhvr>
                                        <p:cTn id="3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1000"/>
                                        <p:tgtEl>
                                          <p:spTgt spid="5">
                                            <p:txEl>
                                              <p:pRg st="9" end="9"/>
                                            </p:txEl>
                                          </p:spTgt>
                                        </p:tgtEl>
                                      </p:cBhvr>
                                    </p:animEffect>
                                    <p:anim calcmode="lin" valueType="num">
                                      <p:cBhvr>
                                        <p:cTn id="4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Marker Felt"/>
                <a:cs typeface="Marker Felt"/>
              </a:rPr>
              <a:t>Citation Tip!</a:t>
            </a:r>
            <a:endParaRPr lang="en-US" dirty="0">
              <a:latin typeface="Marker Felt"/>
              <a:cs typeface="Marker Felt"/>
            </a:endParaRPr>
          </a:p>
        </p:txBody>
      </p:sp>
      <p:sp>
        <p:nvSpPr>
          <p:cNvPr id="5" name="Content Placeholder 4"/>
          <p:cNvSpPr>
            <a:spLocks noGrp="1"/>
          </p:cNvSpPr>
          <p:nvPr>
            <p:ph sz="half" idx="1"/>
          </p:nvPr>
        </p:nvSpPr>
        <p:spPr/>
        <p:txBody>
          <a:bodyPr>
            <a:normAutofit fontScale="70000" lnSpcReduction="20000"/>
          </a:bodyPr>
          <a:lstStyle/>
          <a:p>
            <a:pPr marL="0" indent="0">
              <a:buNone/>
              <a:defRPr/>
            </a:pPr>
            <a:r>
              <a:rPr lang="en-US" sz="3600" dirty="0" smtClean="0">
                <a:latin typeface="Marker Felt"/>
                <a:cs typeface="Marker Felt"/>
              </a:rPr>
              <a:t>Set up phrases leading into your citation with these sentence stems:</a:t>
            </a:r>
          </a:p>
          <a:p>
            <a:pPr marL="0" indent="0">
              <a:buNone/>
              <a:defRPr/>
            </a:pPr>
            <a:r>
              <a:rPr lang="en-US" sz="3600" dirty="0" smtClean="0">
                <a:latin typeface="Marker Felt"/>
                <a:cs typeface="Marker Felt"/>
              </a:rPr>
              <a:t> </a:t>
            </a:r>
          </a:p>
          <a:p>
            <a:pPr>
              <a:buFont typeface="Wingdings" charset="2"/>
              <a:buChar char="Ø"/>
              <a:defRPr/>
            </a:pPr>
            <a:r>
              <a:rPr lang="en-US" sz="3600" dirty="0" smtClean="0">
                <a:latin typeface="Marker Felt"/>
                <a:cs typeface="Marker Felt"/>
              </a:rPr>
              <a:t>For example, the text states</a:t>
            </a:r>
            <a:r>
              <a:rPr lang="is-IS" sz="3600" dirty="0" smtClean="0">
                <a:latin typeface="Marker Felt"/>
                <a:cs typeface="Marker Felt"/>
              </a:rPr>
              <a:t>…</a:t>
            </a:r>
          </a:p>
          <a:p>
            <a:pPr>
              <a:buFont typeface="Wingdings" charset="2"/>
              <a:buChar char="Ø"/>
              <a:defRPr/>
            </a:pPr>
            <a:r>
              <a:rPr lang="is-IS" sz="3600" dirty="0" smtClean="0">
                <a:latin typeface="Marker Felt"/>
                <a:cs typeface="Marker Felt"/>
              </a:rPr>
              <a:t>As stated in the text...</a:t>
            </a:r>
          </a:p>
          <a:p>
            <a:pPr>
              <a:buFont typeface="Wingdings" charset="2"/>
              <a:buChar char="Ø"/>
              <a:defRPr/>
            </a:pPr>
            <a:r>
              <a:rPr lang="is-IS" sz="3600" dirty="0" smtClean="0">
                <a:latin typeface="Marker Felt"/>
                <a:cs typeface="Marker Felt"/>
              </a:rPr>
              <a:t>For instance, the article/story tells us...</a:t>
            </a:r>
          </a:p>
          <a:p>
            <a:pPr>
              <a:buFont typeface="Wingdings" charset="2"/>
              <a:buChar char="Ø"/>
              <a:defRPr/>
            </a:pPr>
            <a:r>
              <a:rPr lang="is-IS" sz="3600" dirty="0" smtClean="0">
                <a:latin typeface="Marker Felt"/>
                <a:cs typeface="Marker Felt"/>
              </a:rPr>
              <a:t>We are informed that...</a:t>
            </a:r>
          </a:p>
          <a:p>
            <a:pPr>
              <a:buFont typeface="Wingdings" charset="2"/>
              <a:buChar char="Ø"/>
              <a:defRPr/>
            </a:pPr>
            <a:r>
              <a:rPr lang="is-IS" sz="3600" dirty="0" smtClean="0">
                <a:latin typeface="Marker Felt"/>
                <a:cs typeface="Marker Felt"/>
              </a:rPr>
              <a:t>The author explains...</a:t>
            </a:r>
            <a:endParaRPr lang="en-US" dirty="0" smtClean="0">
              <a:latin typeface="Marker Felt"/>
              <a:cs typeface="Marker Felt"/>
            </a:endParaRPr>
          </a:p>
          <a:p>
            <a:pPr marL="0" indent="0">
              <a:buNone/>
              <a:defRPr/>
            </a:pPr>
            <a:endParaRPr lang="en-US" dirty="0"/>
          </a:p>
        </p:txBody>
      </p:sp>
      <p:pic>
        <p:nvPicPr>
          <p:cNvPr id="3" name="Content Placeholder 2" descr="Unknown-4.png"/>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5667" r="15667"/>
          <a:stretch>
            <a:fillRect/>
          </a:stretch>
        </p:blipFill>
        <p:spPr/>
      </p:pic>
    </p:spTree>
    <p:extLst>
      <p:ext uri="{BB962C8B-B14F-4D97-AF65-F5344CB8AC3E}">
        <p14:creationId xmlns:p14="http://schemas.microsoft.com/office/powerpoint/2010/main" val="188052742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1000"/>
                                        <p:tgtEl>
                                          <p:spTgt spid="5">
                                            <p:txEl>
                                              <p:pRg st="5" end="5"/>
                                            </p:txEl>
                                          </p:spTgt>
                                        </p:tgtEl>
                                      </p:cBhvr>
                                    </p:animEffect>
                                    <p:anim calcmode="lin" valueType="num">
                                      <p:cBhvr>
                                        <p:cTn id="2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1000"/>
                                        <p:tgtEl>
                                          <p:spTgt spid="5">
                                            <p:txEl>
                                              <p:pRg st="6" end="6"/>
                                            </p:txEl>
                                          </p:spTgt>
                                        </p:tgtEl>
                                      </p:cBhvr>
                                    </p:animEffect>
                                    <p:anim calcmode="lin" valueType="num">
                                      <p:cBhvr>
                                        <p:cTn id="2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Marker Felt"/>
                <a:cs typeface="Marker Felt"/>
              </a:rPr>
              <a:t>E - Explain</a:t>
            </a:r>
            <a:endParaRPr lang="en-US" dirty="0">
              <a:latin typeface="Marker Felt"/>
              <a:cs typeface="Marker Felt"/>
            </a:endParaRPr>
          </a:p>
        </p:txBody>
      </p:sp>
      <p:sp>
        <p:nvSpPr>
          <p:cNvPr id="5" name="Content Placeholder 4"/>
          <p:cNvSpPr>
            <a:spLocks noGrp="1"/>
          </p:cNvSpPr>
          <p:nvPr>
            <p:ph sz="half" idx="1"/>
          </p:nvPr>
        </p:nvSpPr>
        <p:spPr/>
        <p:txBody>
          <a:bodyPr>
            <a:normAutofit fontScale="77500" lnSpcReduction="20000"/>
          </a:bodyPr>
          <a:lstStyle/>
          <a:p>
            <a:pPr marL="742950" indent="-742950">
              <a:buFont typeface="+mj-lt"/>
              <a:buAutoNum type="arabicParenR"/>
              <a:defRPr/>
            </a:pPr>
            <a:r>
              <a:rPr lang="en-US" sz="3600" dirty="0" smtClean="0">
                <a:latin typeface="Marker Felt"/>
                <a:cs typeface="Marker Felt"/>
              </a:rPr>
              <a:t>Explain your answer by bringing it all together. </a:t>
            </a:r>
          </a:p>
          <a:p>
            <a:pPr marL="742950" indent="-742950">
              <a:buFont typeface="+mj-lt"/>
              <a:buAutoNum type="arabicParenR"/>
              <a:defRPr/>
            </a:pPr>
            <a:r>
              <a:rPr lang="en-US" sz="3600" dirty="0" smtClean="0">
                <a:latin typeface="Marker Felt"/>
                <a:cs typeface="Marker Felt"/>
              </a:rPr>
              <a:t>Connect the information you cited with the answer.</a:t>
            </a:r>
          </a:p>
          <a:p>
            <a:pPr marL="742950" indent="-742950">
              <a:buFont typeface="+mj-lt"/>
              <a:buAutoNum type="arabicParenR"/>
              <a:defRPr/>
            </a:pPr>
            <a:r>
              <a:rPr lang="en-US" sz="3600" dirty="0" smtClean="0">
                <a:latin typeface="Marker Felt"/>
                <a:cs typeface="Marker Felt"/>
              </a:rPr>
              <a:t>Make it clear that you know the answer because of the textual evidence.  </a:t>
            </a:r>
          </a:p>
          <a:p>
            <a:pPr marL="0" indent="0">
              <a:buNone/>
              <a:defRPr/>
            </a:pPr>
            <a:endParaRPr lang="en-US" sz="3600" dirty="0" smtClean="0">
              <a:latin typeface="Marker Felt"/>
              <a:cs typeface="Marker Felt"/>
            </a:endParaRPr>
          </a:p>
          <a:p>
            <a:pPr marL="0" indent="0">
              <a:buNone/>
              <a:defRPr/>
            </a:pPr>
            <a:endParaRPr lang="en-US" dirty="0" smtClean="0">
              <a:latin typeface="Marker Felt"/>
              <a:cs typeface="Marker Felt"/>
            </a:endParaRPr>
          </a:p>
          <a:p>
            <a:pPr marL="0" indent="0">
              <a:buNone/>
              <a:defRPr/>
            </a:pPr>
            <a:endParaRPr lang="en-US" dirty="0"/>
          </a:p>
        </p:txBody>
      </p:sp>
      <p:pic>
        <p:nvPicPr>
          <p:cNvPr id="6" name="Content Placeholder 5" descr="images-3.jpeg"/>
          <p:cNvPicPr>
            <a:picLocks noGrp="1" noChangeAspect="1"/>
          </p:cNvPicPr>
          <p:nvPr>
            <p:ph sz="half" idx="2"/>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23" r="2723"/>
          <a:stretch>
            <a:fillRect/>
          </a:stretch>
        </p:blipFill>
        <p:spPr/>
      </p:pic>
    </p:spTree>
    <p:extLst>
      <p:ext uri="{BB962C8B-B14F-4D97-AF65-F5344CB8AC3E}">
        <p14:creationId xmlns:p14="http://schemas.microsoft.com/office/powerpoint/2010/main" val="261707369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510</TotalTime>
  <Words>1654</Words>
  <Application>Microsoft Macintosh PowerPoint</Application>
  <PresentationFormat>On-screen Show (4:3)</PresentationFormat>
  <Paragraphs>159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Black</vt:lpstr>
      <vt:lpstr>A.C.E. Strategy  </vt:lpstr>
      <vt:lpstr>What is the A.C.E. Strategy?  </vt:lpstr>
      <vt:lpstr>What Is Evidence and  Why Does it Matter?</vt:lpstr>
      <vt:lpstr>What Are Examples of Evidence?</vt:lpstr>
      <vt:lpstr>Let’s Break Our Strategy Down…</vt:lpstr>
      <vt:lpstr>A - Answer</vt:lpstr>
      <vt:lpstr>C - Cite</vt:lpstr>
      <vt:lpstr>Citation Tip!</vt:lpstr>
      <vt:lpstr>E - Explain</vt:lpstr>
      <vt:lpstr>Let’s Practice…</vt:lpstr>
      <vt:lpstr>Example #1</vt:lpstr>
      <vt:lpstr>Answer</vt:lpstr>
      <vt:lpstr>Cite</vt:lpstr>
      <vt:lpstr>Explain</vt:lpstr>
      <vt:lpstr>Example #2</vt:lpstr>
      <vt:lpstr>Answer</vt:lpstr>
      <vt:lpstr>Cite</vt:lpstr>
      <vt:lpstr>Explain</vt:lpstr>
      <vt:lpstr>Your Turn…</vt:lpstr>
      <vt:lpstr>Passage #1</vt:lpstr>
      <vt:lpstr>Answer</vt:lpstr>
      <vt:lpstr>Cite</vt:lpstr>
      <vt:lpstr>Explain</vt:lpstr>
      <vt:lpstr>Passage #2</vt:lpstr>
      <vt:lpstr>Answer</vt:lpstr>
      <vt:lpstr>Cite</vt:lpstr>
      <vt:lpstr>Explain</vt:lpstr>
      <vt:lpstr>Passage #3</vt:lpstr>
      <vt:lpstr>Answer</vt:lpstr>
      <vt:lpstr>Cite</vt:lpstr>
      <vt:lpstr>Explain</vt:lpstr>
      <vt:lpstr>Remember…</vt:lpstr>
      <vt:lpstr>Congratulations!  You are now A.C.E. Certified.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You Always Wanted to Know about Commas</dc:title>
  <dc:creator>Kimberly  Dana</dc:creator>
  <cp:lastModifiedBy>Kimberly  Dana</cp:lastModifiedBy>
  <cp:revision>63</cp:revision>
  <dcterms:created xsi:type="dcterms:W3CDTF">2014-11-24T17:11:52Z</dcterms:created>
  <dcterms:modified xsi:type="dcterms:W3CDTF">2017-12-13T17:27:43Z</dcterms:modified>
</cp:coreProperties>
</file>